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Open Sans Light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F19F8D-8AB6-4C86-8B34-767181ED7406}">
  <a:tblStyle styleId="{0BF19F8D-8AB6-4C86-8B34-767181ED74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Ligh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OpenSansLight-italic.fntdata"/><Relationship Id="rId63" Type="http://schemas.openxmlformats.org/officeDocument/2006/relationships/font" Target="fonts/OpenSansLight-bold.fntdata"/><Relationship Id="rId22" Type="http://schemas.openxmlformats.org/officeDocument/2006/relationships/slide" Target="slides/slide16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5.xml"/><Relationship Id="rId65" Type="http://schemas.openxmlformats.org/officeDocument/2006/relationships/font" Target="fonts/OpenSans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ab6b2053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ab6b20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there could be a similar tutorial about the Tensorflow ecosystem for speech, but we are just talking about PyTorch because it is the ecosystem where we work.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ab6b205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cab6b205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d7b2bd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6d7b2bd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 Main">
  <p:cSld name="BLANK_1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2450" y="90700"/>
            <a:ext cx="705500" cy="7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7035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/>
        </p:nvSpPr>
        <p:spPr>
          <a:xfrm>
            <a:off x="7022975" y="4820400"/>
            <a:ext cx="319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rgbClr val="338BE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Interspeech 2022 — September 18th</a:t>
            </a:r>
            <a:endParaRPr i="1" sz="900">
              <a:solidFill>
                <a:srgbClr val="338BE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hyperlink" Target="https://colab.research.google.com/drive/1Msk2cgSEw-jCuXHmz2_-iOrv-gJHCCxu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803.10963.pdf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github.com/speechbrain/speechbrain/blob/develop/speechbrain/lobes/models/ECAPA_TDNN.py#L198" TargetMode="External"/><Relationship Id="rId6" Type="http://schemas.openxmlformats.org/officeDocument/2006/relationships/image" Target="../media/image43.png"/><Relationship Id="rId7" Type="http://schemas.openxmlformats.org/officeDocument/2006/relationships/hyperlink" Target="https://colab.research.google.com/drive/1UwisnAjr8nQF3UnrkIJ4abBMAWzVwBMh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sers.encs.concordia.ca/~annpr24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hyperlink" Target="http://drive.google.com/file/d/1YkWMhnWhKI2Rkc8P0lWw6UOml3ibQXvq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hyperlink" Target="http://drive.google.com/file/d/1wcb5M-CjXQ5QNtyprH1VVSdHdwpffIM3/view" TargetMode="External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wcb5M-CjXQ5QNtyprH1VVSdHdwpffIM3/view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49.png"/><Relationship Id="rId5" Type="http://schemas.openxmlformats.org/officeDocument/2006/relationships/hyperlink" Target="http://drive.google.com/file/d/1YkWMhnWhKI2Rkc8P0lWw6UOml3ibQXvq/view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5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809.07454.pdf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hyperlink" Target="https://arxiv.org/pdf/1809.07454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l-t9ZgAbjM_ETx07kWQGHu2nzbHzIcEk/view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5" Type="http://schemas.openxmlformats.org/officeDocument/2006/relationships/hyperlink" Target="http://drive.google.com/file/d/11D5TwPqIRT_yeqk_cmu3cCa1KcJ9sRVt/view" TargetMode="External"/><Relationship Id="rId6" Type="http://schemas.openxmlformats.org/officeDocument/2006/relationships/hyperlink" Target="http://drive.google.com/file/d/1uQRUJbHU5QCzpvu4ced6a7toilVUUFwS/view" TargetMode="External"/><Relationship Id="rId7" Type="http://schemas.openxmlformats.org/officeDocument/2006/relationships/image" Target="../media/image59.png"/><Relationship Id="rId8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59.png"/><Relationship Id="rId7" Type="http://schemas.openxmlformats.org/officeDocument/2006/relationships/image" Target="../media/image44.png"/><Relationship Id="rId8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2010.13154.pdf" TargetMode="External"/><Relationship Id="rId4" Type="http://schemas.openxmlformats.org/officeDocument/2006/relationships/image" Target="../media/image53.png"/><Relationship Id="rId5" Type="http://schemas.openxmlformats.org/officeDocument/2006/relationships/hyperlink" Target="https://speechbrain.github.io/tutorial_enhancement.html" TargetMode="External"/><Relationship Id="rId6" Type="http://schemas.openxmlformats.org/officeDocument/2006/relationships/hyperlink" Target="https://speechbrain.github.io/tutorial_separation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7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hyperlink" Target="https://concordia-ca.zoom.us/j/8734602220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9.png"/><Relationship Id="rId8" Type="http://schemas.openxmlformats.org/officeDocument/2006/relationships/hyperlink" Target="http://drive.google.com/file/d/1BZxjYxbivID62iYk_RR81eQYIyEJnYlQ/view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Relationship Id="rId4" Type="http://schemas.openxmlformats.org/officeDocument/2006/relationships/hyperlink" Target="http://drive.google.com/file/d/1FBoHqIbOFss4OLrPUrM5y6dKusa1kUta/view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Relationship Id="rId4" Type="http://schemas.openxmlformats.org/officeDocument/2006/relationships/hyperlink" Target="http://drive.google.com/file/d/1BZxjYxbivID62iYk_RR81eQYIyEJnYlQ/view" TargetMode="External"/><Relationship Id="rId5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1712.05884.pdf" TargetMode="External"/><Relationship Id="rId4" Type="http://schemas.openxmlformats.org/officeDocument/2006/relationships/hyperlink" Target="https://arxiv.org/abs/2006.04558" TargetMode="External"/><Relationship Id="rId5" Type="http://schemas.openxmlformats.org/officeDocument/2006/relationships/hyperlink" Target="https://arxiv.org/abs/1809.08895" TargetMode="External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2006.04558" TargetMode="External"/><Relationship Id="rId10" Type="http://schemas.openxmlformats.org/officeDocument/2006/relationships/hyperlink" Target="https://arxiv.org/abs/1712.05884" TargetMode="External"/><Relationship Id="rId12" Type="http://schemas.openxmlformats.org/officeDocument/2006/relationships/hyperlink" Target="https://arxiv.org/abs/1809.0889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danielpovey.com/files/2018_icassp_xvectors.pdf" TargetMode="External"/><Relationship Id="rId4" Type="http://schemas.openxmlformats.org/officeDocument/2006/relationships/hyperlink" Target="https://arxiv.org/abs/1803.10963" TargetMode="External"/><Relationship Id="rId9" Type="http://schemas.openxmlformats.org/officeDocument/2006/relationships/hyperlink" Target="https://arxiv.org/abs/1711.01731" TargetMode="External"/><Relationship Id="rId5" Type="http://schemas.openxmlformats.org/officeDocument/2006/relationships/hyperlink" Target="https://arxiv.org/abs/1910.06379" TargetMode="External"/><Relationship Id="rId6" Type="http://schemas.openxmlformats.org/officeDocument/2006/relationships/hyperlink" Target="https://arxiv.org/pdf/1809.07454.pdf" TargetMode="External"/><Relationship Id="rId7" Type="http://schemas.openxmlformats.org/officeDocument/2006/relationships/hyperlink" Target="https://arxiv.org/abs/2005.07143" TargetMode="External"/><Relationship Id="rId8" Type="http://schemas.openxmlformats.org/officeDocument/2006/relationships/hyperlink" Target="https://arxiv.org/abs/2010.1315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b.concordia.ca/students/account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1611975" y="611300"/>
            <a:ext cx="621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 499/691: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Conversational Artificial Intelligence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111050" y="2496838"/>
            <a:ext cx="554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Computer Science &amp; Software Engineering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Concordia University, Winter 202</a:t>
            </a:r>
            <a:r>
              <a:rPr lang="en-GB" sz="2000">
                <a:solidFill>
                  <a:schemeClr val="lt2"/>
                </a:solidFill>
              </a:rPr>
              <a:t>4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282725" y="1436075"/>
            <a:ext cx="658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Other Tasks </a:t>
            </a:r>
            <a:endParaRPr b="1" i="0" sz="2600" u="none" cap="none" strike="noStrike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7837741" y="44670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589" y="3372825"/>
            <a:ext cx="3341767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238" name="Google Shape;238;p23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443825" y="911350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Advantages and disadvantages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energy-based VADs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38" y="3089725"/>
            <a:ext cx="477325" cy="4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50" y="1476150"/>
            <a:ext cx="507300" cy="5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1264600" y="1529700"/>
            <a:ext cx="17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Easy to implement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50" y="2085750"/>
            <a:ext cx="507300" cy="5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/>
        </p:nvSpPr>
        <p:spPr>
          <a:xfrm>
            <a:off x="1264600" y="2139300"/>
            <a:ext cx="17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Efficient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1295400" y="3129900"/>
            <a:ext cx="16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Bad Performance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1331475" y="3600650"/>
            <a:ext cx="73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high-energy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signals, such as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vacuum cleaners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music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ringing phones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nature.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493275" y="4362650"/>
            <a:ext cx="8267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to this limitation, an energy-based VAD can be used to pre-screen a speech recording and trigger a more complex VAD only in the speech-marked regions.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253" name="Google Shape;253;p2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9320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1228400" y="986200"/>
            <a:ext cx="30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about using neural networks?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75" y="4605350"/>
            <a:ext cx="2848952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/>
          <p:nvPr/>
        </p:nvSpPr>
        <p:spPr>
          <a:xfrm>
            <a:off x="1684300" y="4368350"/>
            <a:ext cx="1458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1191650" y="3863550"/>
            <a:ext cx="1264800" cy="4620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Features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1678025" y="3582025"/>
            <a:ext cx="1458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1227100" y="3017350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902975" y="3462775"/>
            <a:ext cx="148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e.g., FBANKs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1455700" y="3017350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1684300" y="3017350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1912900" y="3017350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2141500" y="3017350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1678025" y="2667625"/>
            <a:ext cx="1458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191650" y="2110950"/>
            <a:ext cx="1264800" cy="46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754225" y="1829425"/>
            <a:ext cx="1458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2577825" y="2111100"/>
            <a:ext cx="131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CNN, RNN,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CRDNN, Transformer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203800" y="1454500"/>
            <a:ext cx="15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0.1, 0.5, 0.5, .. 0.0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5021900" y="1636875"/>
            <a:ext cx="26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4845600" y="1454500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4831800" y="960613"/>
            <a:ext cx="37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neural network outputs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probability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(speech vs non-speech) at each time step: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5600" y="1829425"/>
            <a:ext cx="2126414" cy="148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3869" y="3608121"/>
            <a:ext cx="2081630" cy="148435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4961200" y="1545700"/>
            <a:ext cx="1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Original Signal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4961200" y="3298300"/>
            <a:ext cx="1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Probabilities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2857450" y="1493050"/>
            <a:ext cx="126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probabilities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602300" y="1789275"/>
            <a:ext cx="26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426000" y="1606900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00" y="1981825"/>
            <a:ext cx="2126414" cy="148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869" y="2007921"/>
            <a:ext cx="2081630" cy="148435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541600" y="1698100"/>
            <a:ext cx="1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Original Signal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056200" y="1698100"/>
            <a:ext cx="1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Probabilities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412200" y="808225"/>
            <a:ext cx="8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75" y="8558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/>
        </p:nvSpPr>
        <p:spPr>
          <a:xfrm>
            <a:off x="1304600" y="910000"/>
            <a:ext cx="76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convert probabilities to binary values (0 for non-speech and 1 for speech) for each time step?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2648300" y="2681750"/>
            <a:ext cx="224700" cy="1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2552425" y="2278675"/>
            <a:ext cx="10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5239100" y="2681750"/>
            <a:ext cx="224700" cy="1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050500" y="2278675"/>
            <a:ext cx="105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Segmentation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0375" y="2002413"/>
            <a:ext cx="1936100" cy="1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5951800" y="1698100"/>
            <a:ext cx="1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 Output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79675" y="3734400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simplest way is to apply a threshold (e.g, 0.5) on top of the output probabilities.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279675" y="4151025"/>
            <a:ext cx="79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commonly employ additional heuristics to refine the output probabilities, such as smoothing, avoiding excessively brief segments, or merging adjacent segments.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307" name="Google Shape;307;p2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279675" y="838800"/>
            <a:ext cx="87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some cases (e.g., speech assistants), the VAD should produce a continuous output while recording the data (online VAD).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279675" y="1560225"/>
            <a:ext cx="84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requires the neural network to be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streamable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produce an output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(or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latency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279675" y="2246025"/>
            <a:ext cx="86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streamable neural network has access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elements, but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27608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167600" y="2783500"/>
            <a:ext cx="4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make a convolutional layer streamable?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14570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16856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19142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21428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23714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26000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28286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30572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32858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35144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37430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39716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42002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44288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4657400" y="4084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6"/>
          <p:cNvCxnSpPr/>
          <p:nvPr/>
        </p:nvCxnSpPr>
        <p:spPr>
          <a:xfrm>
            <a:off x="1447800" y="4798375"/>
            <a:ext cx="33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p26"/>
          <p:cNvSpPr txBox="1"/>
          <p:nvPr/>
        </p:nvSpPr>
        <p:spPr>
          <a:xfrm>
            <a:off x="2974400" y="4774050"/>
            <a:ext cx="6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26"/>
          <p:cNvCxnSpPr>
            <a:stCxn id="314" idx="0"/>
          </p:cNvCxnSpPr>
          <p:nvPr/>
        </p:nvCxnSpPr>
        <p:spPr>
          <a:xfrm flipH="1" rot="10800000">
            <a:off x="1758500" y="3601175"/>
            <a:ext cx="2370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26"/>
          <p:cNvCxnSpPr>
            <a:stCxn id="315" idx="0"/>
          </p:cNvCxnSpPr>
          <p:nvPr/>
        </p:nvCxnSpPr>
        <p:spPr>
          <a:xfrm flipH="1" rot="10800000">
            <a:off x="1987100" y="3592175"/>
            <a:ext cx="114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26"/>
          <p:cNvCxnSpPr/>
          <p:nvPr/>
        </p:nvCxnSpPr>
        <p:spPr>
          <a:xfrm>
            <a:off x="2004600" y="3601250"/>
            <a:ext cx="2202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26"/>
          <p:cNvCxnSpPr>
            <a:stCxn id="313" idx="0"/>
          </p:cNvCxnSpPr>
          <p:nvPr/>
        </p:nvCxnSpPr>
        <p:spPr>
          <a:xfrm flipH="1" rot="10800000">
            <a:off x="1529900" y="3592175"/>
            <a:ext cx="4686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6"/>
          <p:cNvCxnSpPr>
            <a:endCxn id="317" idx="0"/>
          </p:cNvCxnSpPr>
          <p:nvPr/>
        </p:nvCxnSpPr>
        <p:spPr>
          <a:xfrm>
            <a:off x="1998500" y="3604175"/>
            <a:ext cx="4458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6"/>
          <p:cNvSpPr/>
          <p:nvPr/>
        </p:nvSpPr>
        <p:spPr>
          <a:xfrm>
            <a:off x="1447800" y="3881200"/>
            <a:ext cx="590400" cy="1584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831400" y="4498550"/>
            <a:ext cx="48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t=n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2149100" y="3891975"/>
            <a:ext cx="368100" cy="1584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1831400" y="3375975"/>
            <a:ext cx="8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000" y="3891975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392000" y="4219950"/>
            <a:ext cx="9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access to present and past elements!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26"/>
          <p:cNvCxnSpPr>
            <a:stCxn id="335" idx="1"/>
          </p:cNvCxnSpPr>
          <p:nvPr/>
        </p:nvCxnSpPr>
        <p:spPr>
          <a:xfrm flipH="1">
            <a:off x="809400" y="3960400"/>
            <a:ext cx="638400" cy="84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2" name="Google Shape;34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5795" y="3497925"/>
            <a:ext cx="307800" cy="3098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6"/>
          <p:cNvCxnSpPr/>
          <p:nvPr/>
        </p:nvCxnSpPr>
        <p:spPr>
          <a:xfrm flipH="1" rot="10800000">
            <a:off x="2575983" y="3679707"/>
            <a:ext cx="395700" cy="25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p26"/>
          <p:cNvSpPr txBox="1"/>
          <p:nvPr/>
        </p:nvSpPr>
        <p:spPr>
          <a:xfrm>
            <a:off x="3322850" y="3498963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do not have access to future elements!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5560400" y="3791375"/>
            <a:ext cx="295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standard convolution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non-causal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(i.e., it is using both past, present, and future elements).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/>
          <p:nvPr/>
        </p:nvSpPr>
        <p:spPr>
          <a:xfrm>
            <a:off x="6760725" y="1561075"/>
            <a:ext cx="1927200" cy="66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7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352" name="Google Shape;352;p2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12284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14570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16856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19142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21428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23714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26000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28286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30572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32858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35144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37430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39716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42002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4428800" y="21794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>
            <a:off x="1219200" y="2893375"/>
            <a:ext cx="33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9" name="Google Shape;369;p27"/>
          <p:cNvSpPr txBox="1"/>
          <p:nvPr/>
        </p:nvSpPr>
        <p:spPr>
          <a:xfrm>
            <a:off x="2745800" y="2869050"/>
            <a:ext cx="6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" name="Google Shape;370;p27"/>
          <p:cNvCxnSpPr>
            <a:stCxn id="354" idx="0"/>
          </p:cNvCxnSpPr>
          <p:nvPr/>
        </p:nvCxnSpPr>
        <p:spPr>
          <a:xfrm flipH="1" rot="10800000">
            <a:off x="1529900" y="1696175"/>
            <a:ext cx="2370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27"/>
          <p:cNvCxnSpPr>
            <a:stCxn id="355" idx="0"/>
          </p:cNvCxnSpPr>
          <p:nvPr/>
        </p:nvCxnSpPr>
        <p:spPr>
          <a:xfrm flipH="1" rot="10800000">
            <a:off x="1758500" y="1687175"/>
            <a:ext cx="114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27"/>
          <p:cNvCxnSpPr/>
          <p:nvPr/>
        </p:nvCxnSpPr>
        <p:spPr>
          <a:xfrm>
            <a:off x="1776000" y="1696250"/>
            <a:ext cx="2202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27"/>
          <p:cNvCxnSpPr>
            <a:stCxn id="353" idx="0"/>
          </p:cNvCxnSpPr>
          <p:nvPr/>
        </p:nvCxnSpPr>
        <p:spPr>
          <a:xfrm flipH="1" rot="10800000">
            <a:off x="1301300" y="1687175"/>
            <a:ext cx="4686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27"/>
          <p:cNvCxnSpPr>
            <a:endCxn id="357" idx="0"/>
          </p:cNvCxnSpPr>
          <p:nvPr/>
        </p:nvCxnSpPr>
        <p:spPr>
          <a:xfrm>
            <a:off x="1769900" y="1699175"/>
            <a:ext cx="4458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27"/>
          <p:cNvSpPr/>
          <p:nvPr/>
        </p:nvSpPr>
        <p:spPr>
          <a:xfrm>
            <a:off x="1219200" y="1976200"/>
            <a:ext cx="590400" cy="1584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1602800" y="2593550"/>
            <a:ext cx="48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t=n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1920500" y="1986975"/>
            <a:ext cx="368100" cy="1584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1602800" y="1470975"/>
            <a:ext cx="8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9" name="Google Shape;379;p27"/>
          <p:cNvCxnSpPr/>
          <p:nvPr/>
        </p:nvCxnSpPr>
        <p:spPr>
          <a:xfrm flipH="1" rot="10800000">
            <a:off x="2288608" y="1700582"/>
            <a:ext cx="395700" cy="25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0" name="Google Shape;380;p27"/>
          <p:cNvSpPr txBox="1"/>
          <p:nvPr/>
        </p:nvSpPr>
        <p:spPr>
          <a:xfrm>
            <a:off x="279675" y="838800"/>
            <a:ext cx="8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is to set the weights corresponding to the future to 0 during training (and freeze them).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2757200" y="1379300"/>
            <a:ext cx="34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set these weights to 0 and freeze them during training.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237" y="3436298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1205963" y="3458938"/>
            <a:ext cx="4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make a Transformer Encoder streamable?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5795975" y="3458950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Just mask future elements.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237" y="4198298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7"/>
          <p:cNvSpPr txBox="1"/>
          <p:nvPr/>
        </p:nvSpPr>
        <p:spPr>
          <a:xfrm>
            <a:off x="1205963" y="4220938"/>
            <a:ext cx="4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make an RNN streamable?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4541575" y="4220950"/>
            <a:ext cx="28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Just use a unidirectional RNN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6752000" y="1556575"/>
            <a:ext cx="191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 on VAD using SpeechBrain, take a look at this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tutorial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Keyword Spotting</a:t>
            </a:r>
            <a:endParaRPr sz="2600"/>
          </a:p>
        </p:txBody>
      </p:sp>
      <p:sp>
        <p:nvSpPr>
          <p:cNvPr id="394" name="Google Shape;394;p2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28"/>
          <p:cNvSpPr txBox="1"/>
          <p:nvPr/>
        </p:nvSpPr>
        <p:spPr>
          <a:xfrm>
            <a:off x="279675" y="838800"/>
            <a:ext cx="88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Keyword spotting is a task that closely resembles Voice Activity Detection.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28"/>
          <p:cNvSpPr txBox="1"/>
          <p:nvPr/>
        </p:nvSpPr>
        <p:spPr>
          <a:xfrm>
            <a:off x="279675" y="1296000"/>
            <a:ext cx="8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Its objective is to identify the presence and location of a specific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keyword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an audio recording.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0" y="1994450"/>
            <a:ext cx="3504350" cy="26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8"/>
          <p:cNvSpPr txBox="1"/>
          <p:nvPr/>
        </p:nvSpPr>
        <p:spPr>
          <a:xfrm>
            <a:off x="4248125" y="2162563"/>
            <a:ext cx="45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Also in this case, we use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outputs probabilities.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4274125" y="3034425"/>
            <a:ext cx="461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then apply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threshold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 top of them or use a more sophisticated heuristic to determine when and where the keyword is pronounced.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Classification</a:t>
            </a:r>
            <a:endParaRPr sz="2600"/>
          </a:p>
        </p:txBody>
      </p:sp>
      <p:sp>
        <p:nvSpPr>
          <p:cNvPr id="405" name="Google Shape;405;p29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279675" y="838800"/>
            <a:ext cx="86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speech tasks involve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classifying 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recordings of varying lengths.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279675" y="1441725"/>
            <a:ext cx="84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type of tasks has been presented in previous tutorials and labs, such as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 and emotion classification.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279675" y="2260050"/>
            <a:ext cx="75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CNNs, RNNs, and Transformers can be utilized.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279675" y="2952950"/>
            <a:ext cx="83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Regardless of the chosen model, there is a requirement to transform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variable-length representation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fixed-sized vector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which is independent of the length of the input signal.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25" y="397681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 txBox="1"/>
          <p:nvPr/>
        </p:nvSpPr>
        <p:spPr>
          <a:xfrm>
            <a:off x="1362150" y="3999450"/>
            <a:ext cx="2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do that?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Classification</a:t>
            </a:r>
            <a:endParaRPr sz="2600"/>
          </a:p>
        </p:txBody>
      </p:sp>
      <p:sp>
        <p:nvSpPr>
          <p:cNvPr id="417" name="Google Shape;417;p3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75" y="4076300"/>
            <a:ext cx="2848952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/>
          <p:nvPr/>
        </p:nvSpPr>
        <p:spPr>
          <a:xfrm>
            <a:off x="928575" y="34247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30"/>
          <p:cNvCxnSpPr>
            <a:stCxn id="418" idx="0"/>
            <a:endCxn id="419" idx="2"/>
          </p:cNvCxnSpPr>
          <p:nvPr/>
        </p:nvCxnSpPr>
        <p:spPr>
          <a:xfrm flipH="1" rot="10800000">
            <a:off x="1522651" y="3774200"/>
            <a:ext cx="45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30"/>
          <p:cNvSpPr txBox="1"/>
          <p:nvPr/>
        </p:nvSpPr>
        <p:spPr>
          <a:xfrm>
            <a:off x="2184975" y="33224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928575" y="28724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2184975" y="27701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4" name="Google Shape;424;p30"/>
          <p:cNvCxnSpPr>
            <a:stCxn id="419" idx="0"/>
          </p:cNvCxnSpPr>
          <p:nvPr/>
        </p:nvCxnSpPr>
        <p:spPr>
          <a:xfrm rot="10800000">
            <a:off x="1524375" y="3221975"/>
            <a:ext cx="27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30"/>
          <p:cNvSpPr/>
          <p:nvPr/>
        </p:nvSpPr>
        <p:spPr>
          <a:xfrm>
            <a:off x="928575" y="23390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0"/>
          <p:cNvSpPr txBox="1"/>
          <p:nvPr/>
        </p:nvSpPr>
        <p:spPr>
          <a:xfrm>
            <a:off x="2184975" y="22367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7" name="Google Shape;427;p30"/>
          <p:cNvCxnSpPr/>
          <p:nvPr/>
        </p:nvCxnSpPr>
        <p:spPr>
          <a:xfrm rot="10800000">
            <a:off x="1524375" y="2688575"/>
            <a:ext cx="27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8" name="Google Shape;428;p30"/>
          <p:cNvCxnSpPr>
            <a:stCxn id="425" idx="0"/>
          </p:cNvCxnSpPr>
          <p:nvPr/>
        </p:nvCxnSpPr>
        <p:spPr>
          <a:xfrm rot="10800000">
            <a:off x="1521075" y="2149775"/>
            <a:ext cx="6000" cy="1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30"/>
          <p:cNvSpPr/>
          <p:nvPr/>
        </p:nvSpPr>
        <p:spPr>
          <a:xfrm>
            <a:off x="7712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9998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0"/>
          <p:cNvSpPr/>
          <p:nvPr/>
        </p:nvSpPr>
        <p:spPr>
          <a:xfrm>
            <a:off x="12284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14570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16856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19142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21428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23714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30"/>
          <p:cNvCxnSpPr/>
          <p:nvPr/>
        </p:nvCxnSpPr>
        <p:spPr>
          <a:xfrm flipH="1" rot="10800000">
            <a:off x="774500" y="2072700"/>
            <a:ext cx="1724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30"/>
          <p:cNvSpPr txBox="1"/>
          <p:nvPr/>
        </p:nvSpPr>
        <p:spPr>
          <a:xfrm>
            <a:off x="2137875" y="2012550"/>
            <a:ext cx="45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9" name="Google Shape;439;p30"/>
          <p:cNvCxnSpPr/>
          <p:nvPr/>
        </p:nvCxnSpPr>
        <p:spPr>
          <a:xfrm>
            <a:off x="2783325" y="1668175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30"/>
          <p:cNvSpPr txBox="1"/>
          <p:nvPr/>
        </p:nvSpPr>
        <p:spPr>
          <a:xfrm>
            <a:off x="279675" y="838800"/>
            <a:ext cx="74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simplest approach is to average all the representations over the time axis.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3577250" y="146807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Mean(*, dim=1)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2" name="Google Shape;442;p30"/>
          <p:cNvCxnSpPr/>
          <p:nvPr/>
        </p:nvCxnSpPr>
        <p:spPr>
          <a:xfrm>
            <a:off x="4980650" y="1668175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30"/>
          <p:cNvCxnSpPr/>
          <p:nvPr/>
        </p:nvCxnSpPr>
        <p:spPr>
          <a:xfrm flipH="1" rot="10800000">
            <a:off x="651500" y="1493675"/>
            <a:ext cx="63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30"/>
          <p:cNvSpPr txBox="1"/>
          <p:nvPr/>
        </p:nvSpPr>
        <p:spPr>
          <a:xfrm rot="-5400000">
            <a:off x="207800" y="1578416"/>
            <a:ext cx="60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channels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2706425" y="1752375"/>
            <a:ext cx="14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[batch,time,channels]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5450550" y="2028425"/>
            <a:ext cx="119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[batch,channels]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0"/>
          <p:cNvSpPr/>
          <p:nvPr/>
        </p:nvSpPr>
        <p:spPr>
          <a:xfrm>
            <a:off x="5745950" y="1493675"/>
            <a:ext cx="145800" cy="462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30"/>
          <p:cNvCxnSpPr/>
          <p:nvPr/>
        </p:nvCxnSpPr>
        <p:spPr>
          <a:xfrm flipH="1" rot="10800000">
            <a:off x="5934525" y="1668175"/>
            <a:ext cx="424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9" name="Google Shape;449;p30"/>
          <p:cNvSpPr/>
          <p:nvPr/>
        </p:nvSpPr>
        <p:spPr>
          <a:xfrm>
            <a:off x="6443750" y="1550913"/>
            <a:ext cx="1197000" cy="349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 classifier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30"/>
          <p:cNvCxnSpPr/>
          <p:nvPr/>
        </p:nvCxnSpPr>
        <p:spPr>
          <a:xfrm flipH="1" rot="10800000">
            <a:off x="7724775" y="1722875"/>
            <a:ext cx="424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1" name="Google Shape;451;p30"/>
          <p:cNvSpPr txBox="1"/>
          <p:nvPr/>
        </p:nvSpPr>
        <p:spPr>
          <a:xfrm>
            <a:off x="8192750" y="1469875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3571000" y="2607675"/>
            <a:ext cx="481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way, we obtain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single vector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whose length is independent of the length of the original signal.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3571000" y="3297350"/>
            <a:ext cx="48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neural network will learn how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summarize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this vector all the information that is relevant to perform the classification task.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3571000" y="4207875"/>
            <a:ext cx="48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top of this vector, we can use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MLP classifier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Classification</a:t>
            </a:r>
            <a:endParaRPr sz="2600"/>
          </a:p>
        </p:txBody>
      </p:sp>
      <p:sp>
        <p:nvSpPr>
          <p:cNvPr id="460" name="Google Shape;460;p3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1" name="Google Shape;4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75" y="4076300"/>
            <a:ext cx="2848952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1"/>
          <p:cNvSpPr/>
          <p:nvPr/>
        </p:nvSpPr>
        <p:spPr>
          <a:xfrm>
            <a:off x="928575" y="34247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31"/>
          <p:cNvCxnSpPr>
            <a:stCxn id="461" idx="0"/>
            <a:endCxn id="462" idx="2"/>
          </p:cNvCxnSpPr>
          <p:nvPr/>
        </p:nvCxnSpPr>
        <p:spPr>
          <a:xfrm flipH="1" rot="10800000">
            <a:off x="1522651" y="3774200"/>
            <a:ext cx="45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p31"/>
          <p:cNvSpPr txBox="1"/>
          <p:nvPr/>
        </p:nvSpPr>
        <p:spPr>
          <a:xfrm>
            <a:off x="2184975" y="33224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928575" y="28724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1"/>
          <p:cNvSpPr txBox="1"/>
          <p:nvPr/>
        </p:nvSpPr>
        <p:spPr>
          <a:xfrm>
            <a:off x="2184975" y="27701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31"/>
          <p:cNvCxnSpPr>
            <a:stCxn id="462" idx="0"/>
          </p:cNvCxnSpPr>
          <p:nvPr/>
        </p:nvCxnSpPr>
        <p:spPr>
          <a:xfrm rot="10800000">
            <a:off x="1524375" y="3221975"/>
            <a:ext cx="27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p31"/>
          <p:cNvSpPr/>
          <p:nvPr/>
        </p:nvSpPr>
        <p:spPr>
          <a:xfrm>
            <a:off x="928575" y="2339075"/>
            <a:ext cx="1197000" cy="3495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2184975" y="2236775"/>
            <a:ext cx="7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Conv1d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0" name="Google Shape;470;p31"/>
          <p:cNvCxnSpPr/>
          <p:nvPr/>
        </p:nvCxnSpPr>
        <p:spPr>
          <a:xfrm rot="10800000">
            <a:off x="1524375" y="2688575"/>
            <a:ext cx="27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31"/>
          <p:cNvCxnSpPr>
            <a:stCxn id="468" idx="0"/>
          </p:cNvCxnSpPr>
          <p:nvPr/>
        </p:nvCxnSpPr>
        <p:spPr>
          <a:xfrm rot="10800000">
            <a:off x="1521075" y="2149775"/>
            <a:ext cx="6000" cy="1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31"/>
          <p:cNvSpPr/>
          <p:nvPr/>
        </p:nvSpPr>
        <p:spPr>
          <a:xfrm>
            <a:off x="7712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9998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1"/>
          <p:cNvSpPr/>
          <p:nvPr/>
        </p:nvSpPr>
        <p:spPr>
          <a:xfrm>
            <a:off x="12284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1"/>
          <p:cNvSpPr/>
          <p:nvPr/>
        </p:nvSpPr>
        <p:spPr>
          <a:xfrm>
            <a:off x="14570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1"/>
          <p:cNvSpPr/>
          <p:nvPr/>
        </p:nvSpPr>
        <p:spPr>
          <a:xfrm>
            <a:off x="16856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1"/>
          <p:cNvSpPr/>
          <p:nvPr/>
        </p:nvSpPr>
        <p:spPr>
          <a:xfrm>
            <a:off x="19142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21428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1"/>
          <p:cNvSpPr/>
          <p:nvPr/>
        </p:nvSpPr>
        <p:spPr>
          <a:xfrm>
            <a:off x="2371400" y="1493675"/>
            <a:ext cx="145800" cy="4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31"/>
          <p:cNvCxnSpPr/>
          <p:nvPr/>
        </p:nvCxnSpPr>
        <p:spPr>
          <a:xfrm flipH="1" rot="10800000">
            <a:off x="774500" y="2072700"/>
            <a:ext cx="1724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1" name="Google Shape;481;p31"/>
          <p:cNvSpPr txBox="1"/>
          <p:nvPr/>
        </p:nvSpPr>
        <p:spPr>
          <a:xfrm>
            <a:off x="2137875" y="2012538"/>
            <a:ext cx="200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31"/>
          <p:cNvCxnSpPr/>
          <p:nvPr/>
        </p:nvCxnSpPr>
        <p:spPr>
          <a:xfrm>
            <a:off x="2783325" y="1668175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3" name="Google Shape;483;p31"/>
          <p:cNvSpPr txBox="1"/>
          <p:nvPr/>
        </p:nvSpPr>
        <p:spPr>
          <a:xfrm>
            <a:off x="279675" y="838800"/>
            <a:ext cx="6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Statistical Pooling is an improvement of the previous approach.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1"/>
          <p:cNvSpPr txBox="1"/>
          <p:nvPr/>
        </p:nvSpPr>
        <p:spPr>
          <a:xfrm>
            <a:off x="3577250" y="146807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Mean(*, dim=1)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5" name="Google Shape;485;p31"/>
          <p:cNvCxnSpPr/>
          <p:nvPr/>
        </p:nvCxnSpPr>
        <p:spPr>
          <a:xfrm flipH="1" rot="10800000">
            <a:off x="4980650" y="1667875"/>
            <a:ext cx="269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31"/>
          <p:cNvCxnSpPr/>
          <p:nvPr/>
        </p:nvCxnSpPr>
        <p:spPr>
          <a:xfrm flipH="1" rot="10800000">
            <a:off x="651500" y="1493675"/>
            <a:ext cx="63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p31"/>
          <p:cNvSpPr txBox="1"/>
          <p:nvPr/>
        </p:nvSpPr>
        <p:spPr>
          <a:xfrm rot="-5400000">
            <a:off x="207800" y="1578416"/>
            <a:ext cx="60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channels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1"/>
          <p:cNvSpPr txBox="1"/>
          <p:nvPr/>
        </p:nvSpPr>
        <p:spPr>
          <a:xfrm>
            <a:off x="2661975" y="1284225"/>
            <a:ext cx="14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[batch,time,channels]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1"/>
          <p:cNvSpPr txBox="1"/>
          <p:nvPr/>
        </p:nvSpPr>
        <p:spPr>
          <a:xfrm>
            <a:off x="6074075" y="2554088"/>
            <a:ext cx="140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[batch,2*channels]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1"/>
          <p:cNvSpPr/>
          <p:nvPr/>
        </p:nvSpPr>
        <p:spPr>
          <a:xfrm>
            <a:off x="5331250" y="1437025"/>
            <a:ext cx="145800" cy="462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1"/>
          <p:cNvCxnSpPr/>
          <p:nvPr/>
        </p:nvCxnSpPr>
        <p:spPr>
          <a:xfrm flipH="1" rot="10800000">
            <a:off x="6627350" y="1982525"/>
            <a:ext cx="424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2" name="Google Shape;492;p31"/>
          <p:cNvSpPr/>
          <p:nvPr/>
        </p:nvSpPr>
        <p:spPr>
          <a:xfrm>
            <a:off x="7172675" y="1789725"/>
            <a:ext cx="889500" cy="349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 classifier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31"/>
          <p:cNvCxnSpPr/>
          <p:nvPr/>
        </p:nvCxnSpPr>
        <p:spPr>
          <a:xfrm flipH="1" rot="10800000">
            <a:off x="8170800" y="1962675"/>
            <a:ext cx="424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31"/>
          <p:cNvSpPr txBox="1"/>
          <p:nvPr/>
        </p:nvSpPr>
        <p:spPr>
          <a:xfrm>
            <a:off x="8595300" y="1802925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1"/>
          <p:cNvSpPr txBox="1"/>
          <p:nvPr/>
        </p:nvSpPr>
        <p:spPr>
          <a:xfrm>
            <a:off x="3641250" y="3076875"/>
            <a:ext cx="53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compute both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standard deviation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(over the time axis).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6" name="Google Shape;496;p31"/>
          <p:cNvCxnSpPr>
            <a:endCxn id="497" idx="1"/>
          </p:cNvCxnSpPr>
          <p:nvPr/>
        </p:nvCxnSpPr>
        <p:spPr>
          <a:xfrm>
            <a:off x="2806775" y="1755725"/>
            <a:ext cx="8895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31"/>
          <p:cNvSpPr txBox="1"/>
          <p:nvPr/>
        </p:nvSpPr>
        <p:spPr>
          <a:xfrm>
            <a:off x="3696275" y="204432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Std(*, dim=1)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31"/>
          <p:cNvCxnSpPr/>
          <p:nvPr/>
        </p:nvCxnSpPr>
        <p:spPr>
          <a:xfrm flipH="1" rot="10800000">
            <a:off x="4980650" y="2244275"/>
            <a:ext cx="269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9" name="Google Shape;499;p31"/>
          <p:cNvSpPr/>
          <p:nvPr/>
        </p:nvSpPr>
        <p:spPr>
          <a:xfrm>
            <a:off x="5331250" y="2046625"/>
            <a:ext cx="145800" cy="462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1"/>
          <p:cNvCxnSpPr/>
          <p:nvPr/>
        </p:nvCxnSpPr>
        <p:spPr>
          <a:xfrm>
            <a:off x="5582050" y="1981175"/>
            <a:ext cx="758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1" name="Google Shape;501;p31"/>
          <p:cNvSpPr txBox="1"/>
          <p:nvPr/>
        </p:nvSpPr>
        <p:spPr>
          <a:xfrm>
            <a:off x="5558250" y="1622925"/>
            <a:ext cx="98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Concatenate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6410850" y="1531700"/>
            <a:ext cx="145800" cy="462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1"/>
          <p:cNvSpPr/>
          <p:nvPr/>
        </p:nvSpPr>
        <p:spPr>
          <a:xfrm>
            <a:off x="6410850" y="2013425"/>
            <a:ext cx="145800" cy="462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3663300" y="3876575"/>
            <a:ext cx="53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concatenate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them and feed them into an MLP classifier.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Classification</a:t>
            </a:r>
            <a:endParaRPr sz="2600"/>
          </a:p>
        </p:txBody>
      </p:sp>
      <p:sp>
        <p:nvSpPr>
          <p:cNvPr id="510" name="Google Shape;510;p32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1" name="Google Shape;511;p32"/>
          <p:cNvSpPr txBox="1"/>
          <p:nvPr/>
        </p:nvSpPr>
        <p:spPr>
          <a:xfrm>
            <a:off x="279675" y="838800"/>
            <a:ext cx="66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more sophisticated approach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Attentive Statistical Pooling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600" y="1531700"/>
            <a:ext cx="3370050" cy="29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2"/>
          <p:cNvSpPr txBox="1"/>
          <p:nvPr/>
        </p:nvSpPr>
        <p:spPr>
          <a:xfrm>
            <a:off x="4034600" y="1479975"/>
            <a:ext cx="4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idea here is to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weighted mean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weighted standard deviations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32"/>
          <p:cNvSpPr txBox="1"/>
          <p:nvPr/>
        </p:nvSpPr>
        <p:spPr>
          <a:xfrm>
            <a:off x="4034600" y="2165775"/>
            <a:ext cx="4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because not all the time steps are equally important to perform the classification.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2"/>
          <p:cNvSpPr txBox="1"/>
          <p:nvPr/>
        </p:nvSpPr>
        <p:spPr>
          <a:xfrm>
            <a:off x="4034600" y="2851575"/>
            <a:ext cx="49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weights are derived with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 mechanism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(see SpeechBrain implementation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here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8550" y="3764250"/>
            <a:ext cx="651576" cy="6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2"/>
          <p:cNvSpPr txBox="1"/>
          <p:nvPr/>
        </p:nvSpPr>
        <p:spPr>
          <a:xfrm>
            <a:off x="5124025" y="3841875"/>
            <a:ext cx="27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4961900" y="3708150"/>
            <a:ext cx="379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techniques can be applied to any time series of variable length (e.g., EEG, EMG, videos, etc).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2"/>
          <p:cNvSpPr/>
          <p:nvPr/>
        </p:nvSpPr>
        <p:spPr>
          <a:xfrm>
            <a:off x="7069400" y="791775"/>
            <a:ext cx="1927200" cy="69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2"/>
          <p:cNvSpPr txBox="1"/>
          <p:nvPr/>
        </p:nvSpPr>
        <p:spPr>
          <a:xfrm>
            <a:off x="7060675" y="787275"/>
            <a:ext cx="208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 on speech classification using SpeechBrain, see this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tutorial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621100" y="4643150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https://users.encs.concordia.ca/~annpr24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400"/>
            <a:ext cx="6694876" cy="44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850" y="1141025"/>
            <a:ext cx="3340549" cy="22854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5583850" y="2175600"/>
            <a:ext cx="28020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/>
          <p:nvPr/>
        </p:nvSpPr>
        <p:spPr>
          <a:xfrm>
            <a:off x="6553100" y="1204825"/>
            <a:ext cx="2374500" cy="2511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3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8" name="Google Shape;5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8" y="22340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088" y="14284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00" y="28669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3"/>
          <p:cNvSpPr/>
          <p:nvPr/>
        </p:nvSpPr>
        <p:spPr>
          <a:xfrm>
            <a:off x="1071450" y="14625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21382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3"/>
          <p:cNvSpPr/>
          <p:nvPr/>
        </p:nvSpPr>
        <p:spPr>
          <a:xfrm>
            <a:off x="32050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3"/>
          <p:cNvSpPr/>
          <p:nvPr/>
        </p:nvSpPr>
        <p:spPr>
          <a:xfrm>
            <a:off x="42718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3"/>
          <p:cNvSpPr/>
          <p:nvPr/>
        </p:nvSpPr>
        <p:spPr>
          <a:xfrm>
            <a:off x="53386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3"/>
          <p:cNvSpPr/>
          <p:nvPr/>
        </p:nvSpPr>
        <p:spPr>
          <a:xfrm>
            <a:off x="5338650" y="2234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3"/>
          <p:cNvSpPr/>
          <p:nvPr/>
        </p:nvSpPr>
        <p:spPr>
          <a:xfrm>
            <a:off x="53386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42718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32050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21382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1073613" y="29829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33"/>
          <p:cNvCxnSpPr>
            <a:stCxn id="529" idx="3"/>
            <a:endCxn id="531" idx="1"/>
          </p:cNvCxnSpPr>
          <p:nvPr/>
        </p:nvCxnSpPr>
        <p:spPr>
          <a:xfrm flipH="1" rot="10800000">
            <a:off x="799413" y="16787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3" name="Google Shape;543;p33"/>
          <p:cNvCxnSpPr>
            <a:endCxn id="532" idx="1"/>
          </p:cNvCxnSpPr>
          <p:nvPr/>
        </p:nvCxnSpPr>
        <p:spPr>
          <a:xfrm>
            <a:off x="18820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4" name="Google Shape;544;p33"/>
          <p:cNvCxnSpPr/>
          <p:nvPr/>
        </p:nvCxnSpPr>
        <p:spPr>
          <a:xfrm>
            <a:off x="29488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p33"/>
          <p:cNvCxnSpPr/>
          <p:nvPr/>
        </p:nvCxnSpPr>
        <p:spPr>
          <a:xfrm>
            <a:off x="40156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33"/>
          <p:cNvCxnSpPr/>
          <p:nvPr/>
        </p:nvCxnSpPr>
        <p:spPr>
          <a:xfrm>
            <a:off x="50824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p33"/>
          <p:cNvCxnSpPr>
            <a:stCxn id="535" idx="2"/>
            <a:endCxn id="536" idx="0"/>
          </p:cNvCxnSpPr>
          <p:nvPr/>
        </p:nvCxnSpPr>
        <p:spPr>
          <a:xfrm>
            <a:off x="5743950" y="1904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33"/>
          <p:cNvCxnSpPr/>
          <p:nvPr/>
        </p:nvCxnSpPr>
        <p:spPr>
          <a:xfrm>
            <a:off x="5743950" y="2666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33"/>
          <p:cNvCxnSpPr>
            <a:stCxn id="537" idx="1"/>
            <a:endCxn id="538" idx="3"/>
          </p:cNvCxnSpPr>
          <p:nvPr/>
        </p:nvCxnSpPr>
        <p:spPr>
          <a:xfrm rot="10800000">
            <a:off x="50824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33"/>
          <p:cNvCxnSpPr/>
          <p:nvPr/>
        </p:nvCxnSpPr>
        <p:spPr>
          <a:xfrm rot="10800000">
            <a:off x="40156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33"/>
          <p:cNvCxnSpPr/>
          <p:nvPr/>
        </p:nvCxnSpPr>
        <p:spPr>
          <a:xfrm rot="10800000">
            <a:off x="29488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33"/>
          <p:cNvCxnSpPr/>
          <p:nvPr/>
        </p:nvCxnSpPr>
        <p:spPr>
          <a:xfrm rot="10800000">
            <a:off x="18820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3" name="Google Shape;553;p33"/>
          <p:cNvCxnSpPr/>
          <p:nvPr/>
        </p:nvCxnSpPr>
        <p:spPr>
          <a:xfrm rot="10800000">
            <a:off x="8152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4" name="Google Shape;554;p33"/>
          <p:cNvCxnSpPr>
            <a:stCxn id="530" idx="0"/>
            <a:endCxn id="528" idx="2"/>
          </p:cNvCxnSpPr>
          <p:nvPr/>
        </p:nvCxnSpPr>
        <p:spPr>
          <a:xfrm rot="10800000">
            <a:off x="545250" y="26668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5" name="Google Shape;555;p33"/>
          <p:cNvCxnSpPr>
            <a:stCxn id="528" idx="0"/>
            <a:endCxn id="529" idx="2"/>
          </p:cNvCxnSpPr>
          <p:nvPr/>
        </p:nvCxnSpPr>
        <p:spPr>
          <a:xfrm rot="10800000">
            <a:off x="545251" y="19367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p33"/>
          <p:cNvSpPr txBox="1"/>
          <p:nvPr/>
        </p:nvSpPr>
        <p:spPr>
          <a:xfrm>
            <a:off x="170000" y="804625"/>
            <a:ext cx="55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task of common interest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enhancement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6650" y="20500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3"/>
          <p:cNvSpPr/>
          <p:nvPr/>
        </p:nvSpPr>
        <p:spPr>
          <a:xfrm>
            <a:off x="4166100" y="1377525"/>
            <a:ext cx="10221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3"/>
          <p:cNvSpPr txBox="1"/>
          <p:nvPr/>
        </p:nvSpPr>
        <p:spPr>
          <a:xfrm>
            <a:off x="234750" y="3899450"/>
            <a:ext cx="86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goal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enhancement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to improve the quality of the speech signal by removing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reverberation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6727475" y="2145400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Enhancement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33"/>
          <p:cNvCxnSpPr/>
          <p:nvPr/>
        </p:nvCxnSpPr>
        <p:spPr>
          <a:xfrm flipH="1">
            <a:off x="7246325" y="1859313"/>
            <a:ext cx="600" cy="241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2" name="Google Shape;562;p33"/>
          <p:cNvSpPr txBox="1"/>
          <p:nvPr/>
        </p:nvSpPr>
        <p:spPr>
          <a:xfrm>
            <a:off x="7458575" y="2985150"/>
            <a:ext cx="8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33"/>
          <p:cNvSpPr txBox="1"/>
          <p:nvPr/>
        </p:nvSpPr>
        <p:spPr>
          <a:xfrm>
            <a:off x="7472245" y="1211163"/>
            <a:ext cx="10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Signal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33" title="noisy.wav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8475" y="1349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3" title="enhanced.wav">
            <a:hlinkClick r:id="rId9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8025" y="3129325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33"/>
          <p:cNvCxnSpPr/>
          <p:nvPr/>
        </p:nvCxnSpPr>
        <p:spPr>
          <a:xfrm flipH="1">
            <a:off x="7246325" y="2849913"/>
            <a:ext cx="600" cy="241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67" name="Google Shape;567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34775" y="1456750"/>
            <a:ext cx="1311176" cy="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34774" y="3268925"/>
            <a:ext cx="1311176" cy="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/>
          <p:nvPr/>
        </p:nvSpPr>
        <p:spPr>
          <a:xfrm>
            <a:off x="380900" y="2043025"/>
            <a:ext cx="2374500" cy="2511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4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575" name="Google Shape;575;p3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6" name="Google Shape;576;p34"/>
          <p:cNvSpPr txBox="1"/>
          <p:nvPr/>
        </p:nvSpPr>
        <p:spPr>
          <a:xfrm>
            <a:off x="170000" y="804625"/>
            <a:ext cx="8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Speech Enhancement systems were based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555275" y="2983600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84FB89">
              <a:alpha val="2745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34"/>
          <p:cNvCxnSpPr/>
          <p:nvPr/>
        </p:nvCxnSpPr>
        <p:spPr>
          <a:xfrm flipH="1">
            <a:off x="1074125" y="2697513"/>
            <a:ext cx="600" cy="241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p34"/>
          <p:cNvSpPr txBox="1"/>
          <p:nvPr/>
        </p:nvSpPr>
        <p:spPr>
          <a:xfrm>
            <a:off x="1286375" y="3823350"/>
            <a:ext cx="8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4"/>
          <p:cNvSpPr txBox="1"/>
          <p:nvPr/>
        </p:nvSpPr>
        <p:spPr>
          <a:xfrm>
            <a:off x="1300045" y="2049363"/>
            <a:ext cx="10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Signal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1" name="Google Shape;581;p34" title="noisy.wa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275" y="21872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4" title="enhanced.wav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5" y="3967525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34"/>
          <p:cNvCxnSpPr/>
          <p:nvPr/>
        </p:nvCxnSpPr>
        <p:spPr>
          <a:xfrm flipH="1">
            <a:off x="1074125" y="3688113"/>
            <a:ext cx="600" cy="241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84" name="Google Shape;58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2575" y="2294950"/>
            <a:ext cx="1311176" cy="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574" y="4107125"/>
            <a:ext cx="1311176" cy="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4"/>
          <p:cNvSpPr txBox="1"/>
          <p:nvPr/>
        </p:nvSpPr>
        <p:spPr>
          <a:xfrm>
            <a:off x="170000" y="1261825"/>
            <a:ext cx="8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the dominant approach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6887" y="18070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4"/>
          <p:cNvSpPr txBox="1"/>
          <p:nvPr/>
        </p:nvSpPr>
        <p:spPr>
          <a:xfrm>
            <a:off x="3989250" y="1807050"/>
            <a:ext cx="19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train it?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1863300" y="2921750"/>
            <a:ext cx="8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 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(Encoder)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0" name="Google Shape;590;p34"/>
          <p:cNvGrpSpPr/>
          <p:nvPr/>
        </p:nvGrpSpPr>
        <p:grpSpPr>
          <a:xfrm>
            <a:off x="3186769" y="2460554"/>
            <a:ext cx="4875764" cy="2014080"/>
            <a:chOff x="3424850" y="2622275"/>
            <a:chExt cx="5750400" cy="2486825"/>
          </a:xfrm>
        </p:grpSpPr>
        <p:sp>
          <p:nvSpPr>
            <p:cNvPr id="591" name="Google Shape;591;p34"/>
            <p:cNvSpPr/>
            <p:nvPr/>
          </p:nvSpPr>
          <p:spPr>
            <a:xfrm>
              <a:off x="4608025" y="3353675"/>
              <a:ext cx="1052700" cy="2622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Noise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 txBox="1"/>
            <p:nvPr/>
          </p:nvSpPr>
          <p:spPr>
            <a:xfrm>
              <a:off x="6091425" y="3298450"/>
              <a:ext cx="16239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Noise Sequence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93" name="Google Shape;593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800000">
              <a:off x="3495500" y="2716139"/>
              <a:ext cx="3277752" cy="387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34"/>
            <p:cNvSpPr txBox="1"/>
            <p:nvPr/>
          </p:nvSpPr>
          <p:spPr>
            <a:xfrm>
              <a:off x="6876825" y="2709700"/>
              <a:ext cx="10527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Clean Speech</a:t>
              </a:r>
              <a:endParaRPr b="1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95" name="Google Shape;595;p34"/>
            <p:cNvCxnSpPr>
              <a:stCxn id="593" idx="0"/>
              <a:endCxn id="591" idx="0"/>
            </p:cNvCxnSpPr>
            <p:nvPr/>
          </p:nvCxnSpPr>
          <p:spPr>
            <a:xfrm>
              <a:off x="5134376" y="3103446"/>
              <a:ext cx="0" cy="2502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96" name="Google Shape;596;p34"/>
            <p:cNvSpPr/>
            <p:nvPr/>
          </p:nvSpPr>
          <p:spPr>
            <a:xfrm>
              <a:off x="4608025" y="3887075"/>
              <a:ext cx="1052700" cy="2622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Reverb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7" name="Google Shape;597;p34"/>
            <p:cNvCxnSpPr/>
            <p:nvPr/>
          </p:nvCxnSpPr>
          <p:spPr>
            <a:xfrm>
              <a:off x="5134376" y="3636847"/>
              <a:ext cx="0" cy="2502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98" name="Google Shape;598;p34"/>
            <p:cNvCxnSpPr/>
            <p:nvPr/>
          </p:nvCxnSpPr>
          <p:spPr>
            <a:xfrm flipH="1">
              <a:off x="5702975" y="3482525"/>
              <a:ext cx="346200" cy="3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99" name="Google Shape;599;p34"/>
            <p:cNvCxnSpPr/>
            <p:nvPr/>
          </p:nvCxnSpPr>
          <p:spPr>
            <a:xfrm flipH="1">
              <a:off x="5702975" y="4015925"/>
              <a:ext cx="346200" cy="3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00" name="Google Shape;600;p34"/>
            <p:cNvSpPr txBox="1"/>
            <p:nvPr/>
          </p:nvSpPr>
          <p:spPr>
            <a:xfrm>
              <a:off x="6091425" y="3831850"/>
              <a:ext cx="16239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Impulse Response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01" name="Google Shape;601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28650" y="3669900"/>
              <a:ext cx="671066" cy="51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86225" y="3384550"/>
              <a:ext cx="813500" cy="196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24850" y="4593825"/>
              <a:ext cx="3635625" cy="477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34"/>
            <p:cNvCxnSpPr/>
            <p:nvPr/>
          </p:nvCxnSpPr>
          <p:spPr>
            <a:xfrm>
              <a:off x="5134376" y="4246447"/>
              <a:ext cx="0" cy="2502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05" name="Google Shape;605;p34"/>
            <p:cNvSpPr/>
            <p:nvPr/>
          </p:nvSpPr>
          <p:spPr>
            <a:xfrm>
              <a:off x="8626550" y="3765275"/>
              <a:ext cx="548700" cy="477600"/>
            </a:xfrm>
            <a:prstGeom prst="can">
              <a:avLst>
                <a:gd fmla="val 25000" name="adj"/>
              </a:avLst>
            </a:prstGeom>
            <a:solidFill>
              <a:srgbClr val="FFF2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IR dataset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8626550" y="3231875"/>
              <a:ext cx="548700" cy="477600"/>
            </a:xfrm>
            <a:prstGeom prst="can">
              <a:avLst>
                <a:gd fmla="val 25000" name="adj"/>
              </a:avLst>
            </a:prstGeom>
            <a:solidFill>
              <a:srgbClr val="D9EA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Noise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8626550" y="2622275"/>
              <a:ext cx="548700" cy="477600"/>
            </a:xfrm>
            <a:prstGeom prst="can">
              <a:avLst>
                <a:gd fmla="val 25000" name="adj"/>
              </a:avLst>
            </a:prstGeom>
            <a:solidFill>
              <a:srgbClr val="CFE2F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GB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8" name="Google Shape;608;p34"/>
            <p:cNvCxnSpPr/>
            <p:nvPr/>
          </p:nvCxnSpPr>
          <p:spPr>
            <a:xfrm rot="10800000">
              <a:off x="8191425" y="3978175"/>
              <a:ext cx="2685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9" name="Google Shape;609;p34"/>
            <p:cNvCxnSpPr/>
            <p:nvPr/>
          </p:nvCxnSpPr>
          <p:spPr>
            <a:xfrm rot="10800000">
              <a:off x="8191425" y="3484775"/>
              <a:ext cx="2685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0" name="Google Shape;610;p34"/>
            <p:cNvCxnSpPr>
              <a:endCxn id="594" idx="3"/>
            </p:cNvCxnSpPr>
            <p:nvPr/>
          </p:nvCxnSpPr>
          <p:spPr>
            <a:xfrm rot="10800000">
              <a:off x="7929525" y="2909200"/>
              <a:ext cx="525300" cy="2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11" name="Google Shape;611;p34"/>
            <p:cNvSpPr txBox="1"/>
            <p:nvPr/>
          </p:nvSpPr>
          <p:spPr>
            <a:xfrm>
              <a:off x="7181625" y="4690900"/>
              <a:ext cx="10527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Noisy data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2" name="Google Shape;612;p34"/>
          <p:cNvSpPr txBox="1"/>
          <p:nvPr/>
        </p:nvSpPr>
        <p:spPr>
          <a:xfrm>
            <a:off x="363375" y="4675100"/>
            <a:ext cx="60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use MSE (between the clean and enhanced speech) as a  loss.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618" name="Google Shape;618;p3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9" name="Google Shape;619;p35"/>
          <p:cNvSpPr txBox="1"/>
          <p:nvPr/>
        </p:nvSpPr>
        <p:spPr>
          <a:xfrm>
            <a:off x="170000" y="804625"/>
            <a:ext cx="8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we have seen, working with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waveform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directly is challenging.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 txBox="1"/>
          <p:nvPr/>
        </p:nvSpPr>
        <p:spPr>
          <a:xfrm>
            <a:off x="170000" y="1261825"/>
            <a:ext cx="8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Often, speech enhancement systems operate in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 domain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25" y="1933950"/>
            <a:ext cx="1426375" cy="12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550" y="1933950"/>
            <a:ext cx="1426375" cy="121159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5"/>
          <p:cNvSpPr/>
          <p:nvPr/>
        </p:nvSpPr>
        <p:spPr>
          <a:xfrm>
            <a:off x="2497400" y="2231950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84FB89">
              <a:alpha val="2745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2061175" y="2480850"/>
            <a:ext cx="2256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/>
          <p:nvPr/>
        </p:nvSpPr>
        <p:spPr>
          <a:xfrm>
            <a:off x="3860625" y="2448850"/>
            <a:ext cx="2256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5"/>
          <p:cNvSpPr txBox="1"/>
          <p:nvPr/>
        </p:nvSpPr>
        <p:spPr>
          <a:xfrm>
            <a:off x="547075" y="3145550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35"/>
          <p:cNvSpPr txBox="1"/>
          <p:nvPr/>
        </p:nvSpPr>
        <p:spPr>
          <a:xfrm>
            <a:off x="4128475" y="3145550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35"/>
          <p:cNvSpPr txBox="1"/>
          <p:nvPr/>
        </p:nvSpPr>
        <p:spPr>
          <a:xfrm>
            <a:off x="255900" y="3727200"/>
            <a:ext cx="71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way we make it simpler for the network to learn the input/output mapping.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5"/>
          <p:cNvSpPr txBox="1"/>
          <p:nvPr/>
        </p:nvSpPr>
        <p:spPr>
          <a:xfrm>
            <a:off x="2314274" y="2977300"/>
            <a:ext cx="173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CNNs, RNNs, Transformers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950" y="4127400"/>
            <a:ext cx="1336176" cy="7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5"/>
          <p:cNvSpPr txBox="1"/>
          <p:nvPr/>
        </p:nvSpPr>
        <p:spPr>
          <a:xfrm>
            <a:off x="2069100" y="4167625"/>
            <a:ext cx="652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output is now a spectrogram (i.e., an image), we need to retrieve the audio waveform to be able to hear and play it!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6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637" name="Google Shape;637;p3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8" name="Google Shape;638;p36"/>
          <p:cNvSpPr txBox="1"/>
          <p:nvPr/>
        </p:nvSpPr>
        <p:spPr>
          <a:xfrm>
            <a:off x="255900" y="854775"/>
            <a:ext cx="840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computing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Fourier transform (i.e., the basic building block of the spectrogram), we get rid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6"/>
          <p:cNvSpPr txBox="1"/>
          <p:nvPr/>
        </p:nvSpPr>
        <p:spPr>
          <a:xfrm>
            <a:off x="255900" y="1629300"/>
            <a:ext cx="797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way is to estimate the phase information as well (which is equivalent to using the STFT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maginary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 directly).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6"/>
          <p:cNvSpPr txBox="1"/>
          <p:nvPr/>
        </p:nvSpPr>
        <p:spPr>
          <a:xfrm>
            <a:off x="255900" y="4524900"/>
            <a:ext cx="857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growing interest in these approaches, but estimating the phase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it is very “noisy”.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450" y="2372497"/>
            <a:ext cx="2639625" cy="14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1650" y="2342937"/>
            <a:ext cx="2522425" cy="14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6"/>
          <p:cNvSpPr txBox="1"/>
          <p:nvPr/>
        </p:nvSpPr>
        <p:spPr>
          <a:xfrm>
            <a:off x="1033675" y="3802500"/>
            <a:ext cx="266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 of the STFT (spectrogram)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36"/>
          <p:cNvSpPr txBox="1"/>
          <p:nvPr/>
        </p:nvSpPr>
        <p:spPr>
          <a:xfrm>
            <a:off x="4386475" y="3802500"/>
            <a:ext cx="266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Phase of the STFT (phase)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650" name="Google Shape;650;p3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37"/>
          <p:cNvSpPr txBox="1"/>
          <p:nvPr/>
        </p:nvSpPr>
        <p:spPr>
          <a:xfrm>
            <a:off x="255900" y="8547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easier way is to reuse the phase information of the original noisy signal in 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75" y="1423475"/>
            <a:ext cx="7793551" cy="28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7"/>
          <p:cNvSpPr txBox="1"/>
          <p:nvPr/>
        </p:nvSpPr>
        <p:spPr>
          <a:xfrm>
            <a:off x="255900" y="45885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approach works reasonably well in practice.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659" name="Google Shape;659;p3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0" name="Google Shape;660;p38"/>
          <p:cNvSpPr txBox="1"/>
          <p:nvPr/>
        </p:nvSpPr>
        <p:spPr>
          <a:xfrm>
            <a:off x="255900" y="8547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state-of-the-art speech enhancement models are based on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approach.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1220725" y="1367325"/>
            <a:ext cx="75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idea is to estimate a “soft-mask” (with numbers between 0 and 1) to extract the clean signal from the noisy 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800" y="1273375"/>
            <a:ext cx="705875" cy="7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800" y="2671325"/>
            <a:ext cx="1426375" cy="12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2400" y="2477125"/>
            <a:ext cx="1426375" cy="121159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8"/>
          <p:cNvSpPr/>
          <p:nvPr/>
        </p:nvSpPr>
        <p:spPr>
          <a:xfrm>
            <a:off x="2397175" y="2969325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84FB89">
              <a:alpha val="2745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1960950" y="3218225"/>
            <a:ext cx="2256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8"/>
          <p:cNvSpPr/>
          <p:nvPr/>
        </p:nvSpPr>
        <p:spPr>
          <a:xfrm>
            <a:off x="3760400" y="3186225"/>
            <a:ext cx="2256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8"/>
          <p:cNvSpPr txBox="1"/>
          <p:nvPr/>
        </p:nvSpPr>
        <p:spPr>
          <a:xfrm>
            <a:off x="446850" y="3882925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8"/>
          <p:cNvSpPr txBox="1"/>
          <p:nvPr/>
        </p:nvSpPr>
        <p:spPr>
          <a:xfrm>
            <a:off x="6792400" y="3751375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8"/>
          <p:cNvSpPr txBox="1"/>
          <p:nvPr/>
        </p:nvSpPr>
        <p:spPr>
          <a:xfrm>
            <a:off x="2214049" y="3714675"/>
            <a:ext cx="173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CNNs, RNNs, Transformers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8"/>
          <p:cNvSpPr txBox="1"/>
          <p:nvPr/>
        </p:nvSpPr>
        <p:spPr>
          <a:xfrm>
            <a:off x="4439250" y="3962950"/>
            <a:ext cx="70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8"/>
          <p:cNvSpPr/>
          <p:nvPr/>
        </p:nvSpPr>
        <p:spPr>
          <a:xfrm>
            <a:off x="5970475" y="3104513"/>
            <a:ext cx="275700" cy="233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8"/>
          <p:cNvSpPr txBox="1"/>
          <p:nvPr/>
        </p:nvSpPr>
        <p:spPr>
          <a:xfrm>
            <a:off x="5982925" y="3020975"/>
            <a:ext cx="2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4" name="Google Shape;674;p38"/>
          <p:cNvCxnSpPr>
            <a:stCxn id="663" idx="0"/>
            <a:endCxn id="672" idx="0"/>
          </p:cNvCxnSpPr>
          <p:nvPr/>
        </p:nvCxnSpPr>
        <p:spPr>
          <a:xfrm flipH="1" rot="-5400000">
            <a:off x="3405088" y="401225"/>
            <a:ext cx="433200" cy="4973400"/>
          </a:xfrm>
          <a:prstGeom prst="bentConnector3">
            <a:avLst>
              <a:gd fmla="val -1019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5" name="Google Shape;675;p38"/>
          <p:cNvCxnSpPr>
            <a:endCxn id="673" idx="1"/>
          </p:cNvCxnSpPr>
          <p:nvPr/>
        </p:nvCxnSpPr>
        <p:spPr>
          <a:xfrm>
            <a:off x="5650825" y="3221075"/>
            <a:ext cx="3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6" name="Google Shape;676;p38"/>
          <p:cNvCxnSpPr/>
          <p:nvPr/>
        </p:nvCxnSpPr>
        <p:spPr>
          <a:xfrm>
            <a:off x="6336775" y="3221062"/>
            <a:ext cx="3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7" name="Google Shape;677;p38"/>
          <p:cNvGraphicFramePr/>
          <p:nvPr/>
        </p:nvGraphicFramePr>
        <p:xfrm>
          <a:off x="4049175" y="25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{0BF19F8D-8AB6-4C86-8B34-767181ED7406}</a:tableStyleId>
              </a:tblPr>
              <a:tblGrid>
                <a:gridCol w="390075"/>
                <a:gridCol w="382850"/>
                <a:gridCol w="382850"/>
                <a:gridCol w="382850"/>
              </a:tblGrid>
              <a:tr h="29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19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0.5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0.7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19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0.3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0.8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0.6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10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0.9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1.0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0.0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8" name="Google Shape;678;p38"/>
          <p:cNvSpPr/>
          <p:nvPr/>
        </p:nvSpPr>
        <p:spPr>
          <a:xfrm>
            <a:off x="4439250" y="2441600"/>
            <a:ext cx="442800" cy="451200"/>
          </a:xfrm>
          <a:prstGeom prst="ellipse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38"/>
          <p:cNvCxnSpPr>
            <a:stCxn id="678" idx="7"/>
          </p:cNvCxnSpPr>
          <p:nvPr/>
        </p:nvCxnSpPr>
        <p:spPr>
          <a:xfrm flipH="1" rot="10800000">
            <a:off x="4817203" y="1939477"/>
            <a:ext cx="1322400" cy="568200"/>
          </a:xfrm>
          <a:prstGeom prst="straightConnector1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0" name="Google Shape;680;p38"/>
          <p:cNvSpPr txBox="1"/>
          <p:nvPr/>
        </p:nvSpPr>
        <p:spPr>
          <a:xfrm>
            <a:off x="6155575" y="1799525"/>
            <a:ext cx="292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mask is close to 1 if the time-frequency bin contains speech, close to 0 if it contains noise.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38"/>
          <p:cNvSpPr txBox="1"/>
          <p:nvPr/>
        </p:nvSpPr>
        <p:spPr>
          <a:xfrm>
            <a:off x="334650" y="4389100"/>
            <a:ext cx="82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Estimating a mask is easier than estimating a full spectrogram because the network only needs to focus on the relatively small changes necessary to clean up the noisy spectrogram.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9"/>
          <p:cNvSpPr/>
          <p:nvPr/>
        </p:nvSpPr>
        <p:spPr>
          <a:xfrm>
            <a:off x="319500" y="3508675"/>
            <a:ext cx="8526600" cy="1047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9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688" name="Google Shape;688;p39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39"/>
          <p:cNvSpPr txBox="1"/>
          <p:nvPr/>
        </p:nvSpPr>
        <p:spPr>
          <a:xfrm>
            <a:off x="255900" y="778575"/>
            <a:ext cx="840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often better to not estimate a mask at the end, but estimate a mask applied 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representation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50" y="2189013"/>
            <a:ext cx="1081750" cy="9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9"/>
          <p:cNvSpPr txBox="1"/>
          <p:nvPr/>
        </p:nvSpPr>
        <p:spPr>
          <a:xfrm>
            <a:off x="471950" y="3068450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39"/>
          <p:cNvSpPr/>
          <p:nvPr/>
        </p:nvSpPr>
        <p:spPr>
          <a:xfrm>
            <a:off x="1944050" y="2303325"/>
            <a:ext cx="818700" cy="571800"/>
          </a:xfrm>
          <a:prstGeom prst="roundRect">
            <a:avLst>
              <a:gd fmla="val 16667" name="adj"/>
            </a:avLst>
          </a:prstGeom>
          <a:solidFill>
            <a:srgbClr val="84FB89">
              <a:alpha val="2745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39"/>
          <p:cNvCxnSpPr/>
          <p:nvPr/>
        </p:nvCxnSpPr>
        <p:spPr>
          <a:xfrm>
            <a:off x="1582825" y="2588625"/>
            <a:ext cx="332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4" name="Google Shape;69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6175" y="2140888"/>
            <a:ext cx="1081750" cy="91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9"/>
          <p:cNvSpPr txBox="1"/>
          <p:nvPr/>
        </p:nvSpPr>
        <p:spPr>
          <a:xfrm>
            <a:off x="6842100" y="3031700"/>
            <a:ext cx="173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39"/>
          <p:cNvSpPr/>
          <p:nvPr/>
        </p:nvSpPr>
        <p:spPr>
          <a:xfrm>
            <a:off x="3120400" y="1565350"/>
            <a:ext cx="989400" cy="571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9"/>
          <p:cNvSpPr/>
          <p:nvPr/>
        </p:nvSpPr>
        <p:spPr>
          <a:xfrm>
            <a:off x="5449250" y="2303325"/>
            <a:ext cx="818700" cy="5718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39"/>
          <p:cNvCxnSpPr>
            <a:stCxn id="692" idx="0"/>
            <a:endCxn id="696" idx="1"/>
          </p:cNvCxnSpPr>
          <p:nvPr/>
        </p:nvCxnSpPr>
        <p:spPr>
          <a:xfrm rot="-5400000">
            <a:off x="2510900" y="1693725"/>
            <a:ext cx="452100" cy="767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39"/>
          <p:cNvSpPr/>
          <p:nvPr/>
        </p:nvSpPr>
        <p:spPr>
          <a:xfrm>
            <a:off x="4827475" y="2494913"/>
            <a:ext cx="275700" cy="233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39"/>
          <p:cNvCxnSpPr>
            <a:stCxn id="696" idx="3"/>
            <a:endCxn id="699" idx="0"/>
          </p:cNvCxnSpPr>
          <p:nvPr/>
        </p:nvCxnSpPr>
        <p:spPr>
          <a:xfrm>
            <a:off x="4109800" y="1851250"/>
            <a:ext cx="855600" cy="64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1" name="Google Shape;701;p39"/>
          <p:cNvCxnSpPr>
            <a:stCxn id="692" idx="3"/>
            <a:endCxn id="699" idx="2"/>
          </p:cNvCxnSpPr>
          <p:nvPr/>
        </p:nvCxnSpPr>
        <p:spPr>
          <a:xfrm>
            <a:off x="2762750" y="2589225"/>
            <a:ext cx="20646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39"/>
          <p:cNvCxnSpPr/>
          <p:nvPr/>
        </p:nvCxnSpPr>
        <p:spPr>
          <a:xfrm>
            <a:off x="5103175" y="2610875"/>
            <a:ext cx="332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39"/>
          <p:cNvCxnSpPr/>
          <p:nvPr/>
        </p:nvCxnSpPr>
        <p:spPr>
          <a:xfrm>
            <a:off x="6281925" y="2610875"/>
            <a:ext cx="332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" name="Google Shape;704;p39"/>
          <p:cNvSpPr txBox="1"/>
          <p:nvPr/>
        </p:nvSpPr>
        <p:spPr>
          <a:xfrm>
            <a:off x="2054825" y="2831125"/>
            <a:ext cx="61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39"/>
          <p:cNvSpPr txBox="1"/>
          <p:nvPr/>
        </p:nvSpPr>
        <p:spPr>
          <a:xfrm>
            <a:off x="5431625" y="2831125"/>
            <a:ext cx="92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Transposed Convolution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39"/>
          <p:cNvSpPr txBox="1"/>
          <p:nvPr/>
        </p:nvSpPr>
        <p:spPr>
          <a:xfrm>
            <a:off x="3112950" y="2093925"/>
            <a:ext cx="134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CNN, RNN, Transformer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39"/>
          <p:cNvSpPr txBox="1"/>
          <p:nvPr/>
        </p:nvSpPr>
        <p:spPr>
          <a:xfrm>
            <a:off x="4852450" y="2411363"/>
            <a:ext cx="2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39"/>
          <p:cNvSpPr txBox="1"/>
          <p:nvPr/>
        </p:nvSpPr>
        <p:spPr>
          <a:xfrm>
            <a:off x="170000" y="3508675"/>
            <a:ext cx="831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encoder  is a simple neural network (e.g., a CNN) that converts the input into a latent representation. 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39"/>
          <p:cNvSpPr txBox="1"/>
          <p:nvPr/>
        </p:nvSpPr>
        <p:spPr>
          <a:xfrm>
            <a:off x="170000" y="3860625"/>
            <a:ext cx="88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top of that, we estimate a mask. An enhanced latent representation is derived by multiplying it with the encoded representation.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9"/>
          <p:cNvSpPr txBox="1"/>
          <p:nvPr/>
        </p:nvSpPr>
        <p:spPr>
          <a:xfrm>
            <a:off x="170000" y="4201538"/>
            <a:ext cx="785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decoder predicts the enhanced output (e.g., using transposed convolutions).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9"/>
          <p:cNvSpPr txBox="1"/>
          <p:nvPr/>
        </p:nvSpPr>
        <p:spPr>
          <a:xfrm>
            <a:off x="170000" y="4657200"/>
            <a:ext cx="728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architecture has been used with both the raw waveform (e.g., </a:t>
            </a:r>
            <a:r>
              <a:rPr b="0" i="0" lang="en-GB" sz="1100" u="sng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Convtasnet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or spectrogram in inputs.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Separation</a:t>
            </a:r>
            <a:endParaRPr sz="2600"/>
          </a:p>
        </p:txBody>
      </p:sp>
      <p:sp>
        <p:nvSpPr>
          <p:cNvPr id="717" name="Google Shape;717;p4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8" name="Google Shape;718;p40"/>
          <p:cNvSpPr txBox="1"/>
          <p:nvPr/>
        </p:nvSpPr>
        <p:spPr>
          <a:xfrm>
            <a:off x="255900" y="8547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related task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separation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0"/>
          <p:cNvSpPr txBox="1"/>
          <p:nvPr/>
        </p:nvSpPr>
        <p:spPr>
          <a:xfrm>
            <a:off x="255900" y="1388175"/>
            <a:ext cx="86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 of speech separation is to separate a speech signal where multiple speakers are speaking at the same time (mixture).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40" title="test_mixture.wa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025" y="3739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0" title="sig1.wav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5050" y="2461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0" title="sig2.wav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775" y="3312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125" y="2976550"/>
            <a:ext cx="2564777" cy="5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5450" y="2461150"/>
            <a:ext cx="264842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77275" y="3270025"/>
            <a:ext cx="2564777" cy="5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0"/>
          <p:cNvSpPr/>
          <p:nvPr/>
        </p:nvSpPr>
        <p:spPr>
          <a:xfrm>
            <a:off x="3703900" y="2939375"/>
            <a:ext cx="1219800" cy="615600"/>
          </a:xfrm>
          <a:prstGeom prst="rect">
            <a:avLst/>
          </a:prstGeom>
          <a:solidFill>
            <a:srgbClr val="84FB89">
              <a:alpha val="2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40"/>
          <p:cNvCxnSpPr>
            <a:stCxn id="723" idx="3"/>
            <a:endCxn id="726" idx="1"/>
          </p:cNvCxnSpPr>
          <p:nvPr/>
        </p:nvCxnSpPr>
        <p:spPr>
          <a:xfrm>
            <a:off x="2989902" y="3247175"/>
            <a:ext cx="7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8" name="Google Shape;728;p40"/>
          <p:cNvCxnSpPr>
            <a:stCxn id="726" idx="3"/>
            <a:endCxn id="721" idx="1"/>
          </p:cNvCxnSpPr>
          <p:nvPr/>
        </p:nvCxnSpPr>
        <p:spPr>
          <a:xfrm flipH="1" rot="10800000">
            <a:off x="4923700" y="2689775"/>
            <a:ext cx="5613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40"/>
          <p:cNvCxnSpPr>
            <a:stCxn id="726" idx="3"/>
            <a:endCxn id="722" idx="1"/>
          </p:cNvCxnSpPr>
          <p:nvPr/>
        </p:nvCxnSpPr>
        <p:spPr>
          <a:xfrm>
            <a:off x="4923700" y="3247175"/>
            <a:ext cx="61710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0" name="Google Shape;730;p40"/>
          <p:cNvSpPr txBox="1"/>
          <p:nvPr/>
        </p:nvSpPr>
        <p:spPr>
          <a:xfrm>
            <a:off x="571500" y="2571750"/>
            <a:ext cx="9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Mixture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40"/>
          <p:cNvSpPr txBox="1"/>
          <p:nvPr/>
        </p:nvSpPr>
        <p:spPr>
          <a:xfrm>
            <a:off x="6035450" y="2032375"/>
            <a:ext cx="19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Separated Signal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40"/>
          <p:cNvSpPr txBox="1"/>
          <p:nvPr/>
        </p:nvSpPr>
        <p:spPr>
          <a:xfrm>
            <a:off x="6035450" y="3861175"/>
            <a:ext cx="19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Separated Signal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40"/>
          <p:cNvSpPr txBox="1"/>
          <p:nvPr/>
        </p:nvSpPr>
        <p:spPr>
          <a:xfrm>
            <a:off x="299700" y="4643325"/>
            <a:ext cx="7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train the model by artificially generating mixtures.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Separation</a:t>
            </a:r>
            <a:endParaRPr sz="2600"/>
          </a:p>
        </p:txBody>
      </p:sp>
      <p:sp>
        <p:nvSpPr>
          <p:cNvPr id="739" name="Google Shape;739;p4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0" name="Google Shape;740;p41"/>
          <p:cNvSpPr txBox="1"/>
          <p:nvPr/>
        </p:nvSpPr>
        <p:spPr>
          <a:xfrm>
            <a:off x="255900" y="8547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vast literature on speech separation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1"/>
          <p:cNvSpPr txBox="1"/>
          <p:nvPr/>
        </p:nvSpPr>
        <p:spPr>
          <a:xfrm>
            <a:off x="255900" y="1388175"/>
            <a:ext cx="72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to speech enhancement, modern separation approaches are mask-based: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p41"/>
          <p:cNvCxnSpPr/>
          <p:nvPr/>
        </p:nvCxnSpPr>
        <p:spPr>
          <a:xfrm>
            <a:off x="1582825" y="2969625"/>
            <a:ext cx="332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3" name="Google Shape;743;p41"/>
          <p:cNvSpPr txBox="1"/>
          <p:nvPr/>
        </p:nvSpPr>
        <p:spPr>
          <a:xfrm>
            <a:off x="187200" y="3892825"/>
            <a:ext cx="87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main difference with speech enhancement is that we here estimate one mask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speaker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mixture.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0" y="2735025"/>
            <a:ext cx="1392399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775" y="2187575"/>
            <a:ext cx="1567524" cy="5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7763" y="3226963"/>
            <a:ext cx="1567524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450" y="2279775"/>
            <a:ext cx="1346099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7775" y="1894025"/>
            <a:ext cx="1567498" cy="2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2875" y="2893050"/>
            <a:ext cx="1537300" cy="2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6700" y="1997775"/>
            <a:ext cx="4635224" cy="15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 txBox="1"/>
          <p:nvPr/>
        </p:nvSpPr>
        <p:spPr>
          <a:xfrm>
            <a:off x="187200" y="4578625"/>
            <a:ext cx="7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separation models can work both in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domain.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Separation</a:t>
            </a:r>
            <a:endParaRPr sz="2600"/>
          </a:p>
        </p:txBody>
      </p:sp>
      <p:sp>
        <p:nvSpPr>
          <p:cNvPr id="757" name="Google Shape;757;p42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8" name="Google Shape;758;p42"/>
          <p:cNvSpPr txBox="1"/>
          <p:nvPr/>
        </p:nvSpPr>
        <p:spPr>
          <a:xfrm>
            <a:off x="255900" y="8547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popular model for speech separation is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Separation Transformer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(SepFormer, 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2"/>
          <p:cNvSpPr txBox="1"/>
          <p:nvPr/>
        </p:nvSpPr>
        <p:spPr>
          <a:xfrm>
            <a:off x="255900" y="1388175"/>
            <a:ext cx="84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Transformer specifically redesigned for speech separation.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2"/>
          <p:cNvSpPr txBox="1"/>
          <p:nvPr/>
        </p:nvSpPr>
        <p:spPr>
          <a:xfrm>
            <a:off x="255900" y="1921575"/>
            <a:ext cx="6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archive state-of-the-art performance in separation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255900" y="2454975"/>
            <a:ext cx="6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info on speech enhancement and separation with SpeechBrain here: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025" y="3146113"/>
            <a:ext cx="1298785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25" y="4039738"/>
            <a:ext cx="129878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2"/>
          <p:cNvSpPr txBox="1"/>
          <p:nvPr/>
        </p:nvSpPr>
        <p:spPr>
          <a:xfrm>
            <a:off x="2042050" y="3193675"/>
            <a:ext cx="27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Tutorial on Speech Enhancement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42"/>
          <p:cNvSpPr txBox="1"/>
          <p:nvPr/>
        </p:nvSpPr>
        <p:spPr>
          <a:xfrm>
            <a:off x="2076850" y="40922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Tutorial on Speech  Separation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Final</a:t>
            </a:r>
            <a:r>
              <a:rPr lang="en-GB" sz="2600"/>
              <a:t> Exam Reminder</a:t>
            </a:r>
            <a:endParaRPr sz="26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03900" y="1009975"/>
            <a:ext cx="38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final exam will take place: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25" y="3552525"/>
            <a:ext cx="921900" cy="9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469200" y="1525375"/>
            <a:ext cx="4042800" cy="500100"/>
          </a:xfrm>
          <a:prstGeom prst="rect">
            <a:avLst/>
          </a:prstGeom>
          <a:solidFill>
            <a:srgbClr val="29D2F5">
              <a:alpha val="2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481075" y="3816675"/>
            <a:ext cx="546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Only Concordia-approved calculators can be used.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39300" y="1525400"/>
            <a:ext cx="3932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April, 24 - 1900:2200 in Room H523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675" y="134632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3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Spoken Language Understanding</a:t>
            </a:r>
            <a:endParaRPr sz="2600"/>
          </a:p>
        </p:txBody>
      </p:sp>
      <p:sp>
        <p:nvSpPr>
          <p:cNvPr id="771" name="Google Shape;771;p43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2" name="Google Shape;7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8" y="22340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088" y="14284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00" y="28669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3"/>
          <p:cNvSpPr/>
          <p:nvPr/>
        </p:nvSpPr>
        <p:spPr>
          <a:xfrm>
            <a:off x="1071450" y="14625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3"/>
          <p:cNvSpPr/>
          <p:nvPr/>
        </p:nvSpPr>
        <p:spPr>
          <a:xfrm>
            <a:off x="21382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3"/>
          <p:cNvSpPr/>
          <p:nvPr/>
        </p:nvSpPr>
        <p:spPr>
          <a:xfrm>
            <a:off x="32050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3"/>
          <p:cNvSpPr/>
          <p:nvPr/>
        </p:nvSpPr>
        <p:spPr>
          <a:xfrm>
            <a:off x="42718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3"/>
          <p:cNvSpPr/>
          <p:nvPr/>
        </p:nvSpPr>
        <p:spPr>
          <a:xfrm>
            <a:off x="53386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3"/>
          <p:cNvSpPr/>
          <p:nvPr/>
        </p:nvSpPr>
        <p:spPr>
          <a:xfrm>
            <a:off x="5338650" y="2234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3"/>
          <p:cNvSpPr/>
          <p:nvPr/>
        </p:nvSpPr>
        <p:spPr>
          <a:xfrm>
            <a:off x="53386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3"/>
          <p:cNvSpPr/>
          <p:nvPr/>
        </p:nvSpPr>
        <p:spPr>
          <a:xfrm>
            <a:off x="42718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3"/>
          <p:cNvSpPr/>
          <p:nvPr/>
        </p:nvSpPr>
        <p:spPr>
          <a:xfrm>
            <a:off x="32050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3"/>
          <p:cNvSpPr/>
          <p:nvPr/>
        </p:nvSpPr>
        <p:spPr>
          <a:xfrm>
            <a:off x="21382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3"/>
          <p:cNvSpPr/>
          <p:nvPr/>
        </p:nvSpPr>
        <p:spPr>
          <a:xfrm>
            <a:off x="1073613" y="29829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43"/>
          <p:cNvCxnSpPr>
            <a:stCxn id="773" idx="3"/>
            <a:endCxn id="775" idx="1"/>
          </p:cNvCxnSpPr>
          <p:nvPr/>
        </p:nvCxnSpPr>
        <p:spPr>
          <a:xfrm flipH="1" rot="10800000">
            <a:off x="799413" y="16787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7" name="Google Shape;787;p43"/>
          <p:cNvCxnSpPr>
            <a:endCxn id="776" idx="1"/>
          </p:cNvCxnSpPr>
          <p:nvPr/>
        </p:nvCxnSpPr>
        <p:spPr>
          <a:xfrm>
            <a:off x="18820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8" name="Google Shape;788;p43"/>
          <p:cNvCxnSpPr/>
          <p:nvPr/>
        </p:nvCxnSpPr>
        <p:spPr>
          <a:xfrm>
            <a:off x="29488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9" name="Google Shape;789;p43"/>
          <p:cNvCxnSpPr/>
          <p:nvPr/>
        </p:nvCxnSpPr>
        <p:spPr>
          <a:xfrm>
            <a:off x="40156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0" name="Google Shape;790;p43"/>
          <p:cNvCxnSpPr/>
          <p:nvPr/>
        </p:nvCxnSpPr>
        <p:spPr>
          <a:xfrm>
            <a:off x="50824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1" name="Google Shape;791;p43"/>
          <p:cNvCxnSpPr>
            <a:stCxn id="779" idx="2"/>
            <a:endCxn id="780" idx="0"/>
          </p:cNvCxnSpPr>
          <p:nvPr/>
        </p:nvCxnSpPr>
        <p:spPr>
          <a:xfrm>
            <a:off x="5743950" y="1904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2" name="Google Shape;792;p43"/>
          <p:cNvCxnSpPr/>
          <p:nvPr/>
        </p:nvCxnSpPr>
        <p:spPr>
          <a:xfrm>
            <a:off x="5743950" y="2666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3" name="Google Shape;793;p43"/>
          <p:cNvCxnSpPr>
            <a:stCxn id="781" idx="1"/>
            <a:endCxn id="782" idx="3"/>
          </p:cNvCxnSpPr>
          <p:nvPr/>
        </p:nvCxnSpPr>
        <p:spPr>
          <a:xfrm rot="10800000">
            <a:off x="50824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4" name="Google Shape;794;p43"/>
          <p:cNvCxnSpPr/>
          <p:nvPr/>
        </p:nvCxnSpPr>
        <p:spPr>
          <a:xfrm rot="10800000">
            <a:off x="40156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5" name="Google Shape;795;p43"/>
          <p:cNvCxnSpPr/>
          <p:nvPr/>
        </p:nvCxnSpPr>
        <p:spPr>
          <a:xfrm rot="10800000">
            <a:off x="29488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p43"/>
          <p:cNvCxnSpPr/>
          <p:nvPr/>
        </p:nvCxnSpPr>
        <p:spPr>
          <a:xfrm rot="10800000">
            <a:off x="18820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p43"/>
          <p:cNvCxnSpPr/>
          <p:nvPr/>
        </p:nvCxnSpPr>
        <p:spPr>
          <a:xfrm rot="10800000">
            <a:off x="8152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8" name="Google Shape;798;p43"/>
          <p:cNvCxnSpPr>
            <a:stCxn id="774" idx="0"/>
            <a:endCxn id="772" idx="2"/>
          </p:cNvCxnSpPr>
          <p:nvPr/>
        </p:nvCxnSpPr>
        <p:spPr>
          <a:xfrm rot="10800000">
            <a:off x="545250" y="26668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9" name="Google Shape;799;p43"/>
          <p:cNvCxnSpPr>
            <a:stCxn id="772" idx="0"/>
            <a:endCxn id="773" idx="2"/>
          </p:cNvCxnSpPr>
          <p:nvPr/>
        </p:nvCxnSpPr>
        <p:spPr>
          <a:xfrm rot="10800000">
            <a:off x="545251" y="19367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0" name="Google Shape;800;p43"/>
          <p:cNvSpPr txBox="1"/>
          <p:nvPr/>
        </p:nvSpPr>
        <p:spPr>
          <a:xfrm>
            <a:off x="170000" y="804625"/>
            <a:ext cx="8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Spoken Language Understanding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(SLU)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extract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 spoken sentence.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6650" y="20500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3"/>
          <p:cNvSpPr/>
          <p:nvPr/>
        </p:nvSpPr>
        <p:spPr>
          <a:xfrm>
            <a:off x="5266825" y="2897950"/>
            <a:ext cx="10221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250" y="3615850"/>
            <a:ext cx="3529700" cy="1453823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43"/>
          <p:cNvSpPr/>
          <p:nvPr/>
        </p:nvSpPr>
        <p:spPr>
          <a:xfrm>
            <a:off x="4172625" y="3787250"/>
            <a:ext cx="349500" cy="21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3"/>
          <p:cNvSpPr txBox="1"/>
          <p:nvPr/>
        </p:nvSpPr>
        <p:spPr>
          <a:xfrm>
            <a:off x="4696363" y="3698850"/>
            <a:ext cx="6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43"/>
          <p:cNvSpPr/>
          <p:nvPr/>
        </p:nvSpPr>
        <p:spPr>
          <a:xfrm>
            <a:off x="4172625" y="4473050"/>
            <a:ext cx="349500" cy="21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3"/>
          <p:cNvSpPr txBox="1"/>
          <p:nvPr/>
        </p:nvSpPr>
        <p:spPr>
          <a:xfrm>
            <a:off x="4696377" y="4382300"/>
            <a:ext cx="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4"/>
          <p:cNvSpPr/>
          <p:nvPr/>
        </p:nvSpPr>
        <p:spPr>
          <a:xfrm>
            <a:off x="327100" y="2720675"/>
            <a:ext cx="8370300" cy="2038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4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Spoken Language Understanding</a:t>
            </a:r>
            <a:endParaRPr sz="2600"/>
          </a:p>
        </p:txBody>
      </p:sp>
      <p:sp>
        <p:nvSpPr>
          <p:cNvPr id="814" name="Google Shape;814;p4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5" name="Google Shape;815;p44"/>
          <p:cNvSpPr txBox="1"/>
          <p:nvPr/>
        </p:nvSpPr>
        <p:spPr>
          <a:xfrm>
            <a:off x="170000" y="804625"/>
            <a:ext cx="88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Spoken Language Understanding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be useful within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or can be used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reservation systems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services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many other applications.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44"/>
          <p:cNvSpPr txBox="1"/>
          <p:nvPr/>
        </p:nvSpPr>
        <p:spPr>
          <a:xfrm>
            <a:off x="170000" y="1566625"/>
            <a:ext cx="88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need to define some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semantic ontology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(compatible with our application)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4"/>
          <p:cNvSpPr txBox="1"/>
          <p:nvPr/>
        </p:nvSpPr>
        <p:spPr>
          <a:xfrm>
            <a:off x="170000" y="2100025"/>
            <a:ext cx="70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goal of the system is to fill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slots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predefined semantics.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4"/>
          <p:cNvSpPr txBox="1"/>
          <p:nvPr/>
        </p:nvSpPr>
        <p:spPr>
          <a:xfrm>
            <a:off x="438650" y="2682550"/>
            <a:ext cx="8412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are the goal(s) of a user request.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if a user says "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a flight from New York to Los Angeles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," the intent is to 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a flight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4"/>
          <p:cNvSpPr txBox="1"/>
          <p:nvPr/>
        </p:nvSpPr>
        <p:spPr>
          <a:xfrm>
            <a:off x="438650" y="3709175"/>
            <a:ext cx="8370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they refer to the specific pieces of information that are required to fulfill the user's intent.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in the above request, the slots would include the departure location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the destination location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/>
          <p:nvPr/>
        </p:nvSpPr>
        <p:spPr>
          <a:xfrm>
            <a:off x="6272550" y="1870900"/>
            <a:ext cx="1742400" cy="91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Spoken Language Understanding</a:t>
            </a:r>
            <a:endParaRPr sz="2600"/>
          </a:p>
        </p:txBody>
      </p:sp>
      <p:sp>
        <p:nvSpPr>
          <p:cNvPr id="826" name="Google Shape;826;p4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7" name="Google Shape;827;p45"/>
          <p:cNvSpPr txBox="1"/>
          <p:nvPr/>
        </p:nvSpPr>
        <p:spPr>
          <a:xfrm>
            <a:off x="243950" y="900700"/>
            <a:ext cx="85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to approach this problem is by using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system followed by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Natural Language Understanding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module: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8" name="Google Shape;8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25" y="2042500"/>
            <a:ext cx="264842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5"/>
          <p:cNvSpPr txBox="1"/>
          <p:nvPr/>
        </p:nvSpPr>
        <p:spPr>
          <a:xfrm>
            <a:off x="369225" y="2613100"/>
            <a:ext cx="27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“Book a flight from New York to Los Angeles”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45"/>
          <p:cNvCxnSpPr>
            <a:stCxn id="828" idx="3"/>
          </p:cNvCxnSpPr>
          <p:nvPr/>
        </p:nvCxnSpPr>
        <p:spPr>
          <a:xfrm flipH="1" rot="10800000">
            <a:off x="3017653" y="2266300"/>
            <a:ext cx="397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1" name="Google Shape;831;p45"/>
          <p:cNvSpPr/>
          <p:nvPr/>
        </p:nvSpPr>
        <p:spPr>
          <a:xfrm>
            <a:off x="3450375" y="20524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45"/>
          <p:cNvCxnSpPr/>
          <p:nvPr/>
        </p:nvCxnSpPr>
        <p:spPr>
          <a:xfrm>
            <a:off x="4296203" y="2271100"/>
            <a:ext cx="41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3" name="Google Shape;833;p45"/>
          <p:cNvSpPr/>
          <p:nvPr/>
        </p:nvSpPr>
        <p:spPr>
          <a:xfrm>
            <a:off x="4745775" y="2052400"/>
            <a:ext cx="8931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Understanding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4" name="Google Shape;834;p45"/>
          <p:cNvCxnSpPr/>
          <p:nvPr/>
        </p:nvCxnSpPr>
        <p:spPr>
          <a:xfrm>
            <a:off x="5744003" y="2271100"/>
            <a:ext cx="41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5" name="Google Shape;835;p45"/>
          <p:cNvSpPr txBox="1"/>
          <p:nvPr/>
        </p:nvSpPr>
        <p:spPr>
          <a:xfrm>
            <a:off x="6264325" y="1870900"/>
            <a:ext cx="21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book a flight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departure: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New York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location: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 Angeles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5"/>
          <p:cNvSpPr txBox="1"/>
          <p:nvPr/>
        </p:nvSpPr>
        <p:spPr>
          <a:xfrm>
            <a:off x="4282250" y="1989400"/>
            <a:ext cx="48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45"/>
          <p:cNvSpPr txBox="1"/>
          <p:nvPr/>
        </p:nvSpPr>
        <p:spPr>
          <a:xfrm>
            <a:off x="5630250" y="1943200"/>
            <a:ext cx="8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Semantic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Representation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45"/>
          <p:cNvSpPr txBox="1"/>
          <p:nvPr/>
        </p:nvSpPr>
        <p:spPr>
          <a:xfrm>
            <a:off x="304550" y="3189950"/>
            <a:ext cx="85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Another way,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end-to-end SLU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 consists of directly estimating the semantic representation from the input speech signal: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9" name="Google Shape;839;p45"/>
          <p:cNvCxnSpPr/>
          <p:nvPr/>
        </p:nvCxnSpPr>
        <p:spPr>
          <a:xfrm flipH="1" rot="10800000">
            <a:off x="3819300" y="1722525"/>
            <a:ext cx="487800" cy="23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0" name="Google Shape;840;p45"/>
          <p:cNvCxnSpPr/>
          <p:nvPr/>
        </p:nvCxnSpPr>
        <p:spPr>
          <a:xfrm rot="10800000">
            <a:off x="4746400" y="1736500"/>
            <a:ext cx="285600" cy="26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1" name="Google Shape;841;p45"/>
          <p:cNvSpPr txBox="1"/>
          <p:nvPr/>
        </p:nvSpPr>
        <p:spPr>
          <a:xfrm>
            <a:off x="3728700" y="1338525"/>
            <a:ext cx="26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Both systems can be implemented with neural nets</a:t>
            </a:r>
            <a:endParaRPr b="0" i="0" sz="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45"/>
          <p:cNvSpPr/>
          <p:nvPr/>
        </p:nvSpPr>
        <p:spPr>
          <a:xfrm>
            <a:off x="4900950" y="3775900"/>
            <a:ext cx="1742400" cy="91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25" y="4023700"/>
            <a:ext cx="264842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5"/>
          <p:cNvSpPr txBox="1"/>
          <p:nvPr/>
        </p:nvSpPr>
        <p:spPr>
          <a:xfrm>
            <a:off x="369225" y="4594300"/>
            <a:ext cx="27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“Book a flight from New York to Los Angeles”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45"/>
          <p:cNvCxnSpPr>
            <a:stCxn id="843" idx="3"/>
          </p:cNvCxnSpPr>
          <p:nvPr/>
        </p:nvCxnSpPr>
        <p:spPr>
          <a:xfrm flipH="1" rot="10800000">
            <a:off x="3017653" y="4247500"/>
            <a:ext cx="397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6" name="Google Shape;846;p45"/>
          <p:cNvSpPr/>
          <p:nvPr/>
        </p:nvSpPr>
        <p:spPr>
          <a:xfrm>
            <a:off x="3450375" y="40336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End2End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SLU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7" name="Google Shape;847;p45"/>
          <p:cNvCxnSpPr/>
          <p:nvPr/>
        </p:nvCxnSpPr>
        <p:spPr>
          <a:xfrm>
            <a:off x="4296203" y="4252300"/>
            <a:ext cx="41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8" name="Google Shape;848;p45"/>
          <p:cNvSpPr txBox="1"/>
          <p:nvPr/>
        </p:nvSpPr>
        <p:spPr>
          <a:xfrm>
            <a:off x="4892725" y="3775900"/>
            <a:ext cx="21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book a flight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departure: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New York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location: “</a:t>
            </a: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 Angeles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45"/>
          <p:cNvSpPr txBox="1"/>
          <p:nvPr/>
        </p:nvSpPr>
        <p:spPr>
          <a:xfrm>
            <a:off x="4282250" y="3970600"/>
            <a:ext cx="48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6"/>
          <p:cNvSpPr/>
          <p:nvPr/>
        </p:nvSpPr>
        <p:spPr>
          <a:xfrm>
            <a:off x="6764450" y="1138688"/>
            <a:ext cx="1944600" cy="266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856" name="Google Shape;856;p4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7" name="Google Shape;857;p46"/>
          <p:cNvSpPr txBox="1"/>
          <p:nvPr/>
        </p:nvSpPr>
        <p:spPr>
          <a:xfrm>
            <a:off x="243950" y="900700"/>
            <a:ext cx="54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reply to requests from users.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8" y="23864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088" y="15808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00" y="30193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6"/>
          <p:cNvSpPr/>
          <p:nvPr/>
        </p:nvSpPr>
        <p:spPr>
          <a:xfrm>
            <a:off x="1071450" y="16149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6"/>
          <p:cNvSpPr/>
          <p:nvPr/>
        </p:nvSpPr>
        <p:spPr>
          <a:xfrm>
            <a:off x="2138250" y="16244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6"/>
          <p:cNvSpPr/>
          <p:nvPr/>
        </p:nvSpPr>
        <p:spPr>
          <a:xfrm>
            <a:off x="3205050" y="16244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6"/>
          <p:cNvSpPr/>
          <p:nvPr/>
        </p:nvSpPr>
        <p:spPr>
          <a:xfrm>
            <a:off x="4271850" y="16244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6"/>
          <p:cNvSpPr/>
          <p:nvPr/>
        </p:nvSpPr>
        <p:spPr>
          <a:xfrm>
            <a:off x="5338650" y="16244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6"/>
          <p:cNvSpPr/>
          <p:nvPr/>
        </p:nvSpPr>
        <p:spPr>
          <a:xfrm>
            <a:off x="5338650" y="23864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6"/>
          <p:cNvSpPr/>
          <p:nvPr/>
        </p:nvSpPr>
        <p:spPr>
          <a:xfrm>
            <a:off x="5338650" y="31354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6"/>
          <p:cNvSpPr/>
          <p:nvPr/>
        </p:nvSpPr>
        <p:spPr>
          <a:xfrm>
            <a:off x="4271850" y="31354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3205050" y="31354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6"/>
          <p:cNvSpPr/>
          <p:nvPr/>
        </p:nvSpPr>
        <p:spPr>
          <a:xfrm>
            <a:off x="2138250" y="31354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6"/>
          <p:cNvSpPr/>
          <p:nvPr/>
        </p:nvSpPr>
        <p:spPr>
          <a:xfrm>
            <a:off x="1073613" y="31353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46"/>
          <p:cNvCxnSpPr>
            <a:stCxn id="859" idx="3"/>
            <a:endCxn id="861" idx="1"/>
          </p:cNvCxnSpPr>
          <p:nvPr/>
        </p:nvCxnSpPr>
        <p:spPr>
          <a:xfrm flipH="1" rot="10800000">
            <a:off x="799413" y="18311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46"/>
          <p:cNvCxnSpPr>
            <a:endCxn id="862" idx="1"/>
          </p:cNvCxnSpPr>
          <p:nvPr/>
        </p:nvCxnSpPr>
        <p:spPr>
          <a:xfrm>
            <a:off x="1882050" y="18359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4" name="Google Shape;874;p46"/>
          <p:cNvCxnSpPr/>
          <p:nvPr/>
        </p:nvCxnSpPr>
        <p:spPr>
          <a:xfrm>
            <a:off x="2948850" y="18359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5" name="Google Shape;875;p46"/>
          <p:cNvCxnSpPr/>
          <p:nvPr/>
        </p:nvCxnSpPr>
        <p:spPr>
          <a:xfrm>
            <a:off x="4015650" y="18359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6" name="Google Shape;876;p46"/>
          <p:cNvCxnSpPr/>
          <p:nvPr/>
        </p:nvCxnSpPr>
        <p:spPr>
          <a:xfrm>
            <a:off x="5082450" y="18359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7" name="Google Shape;877;p46"/>
          <p:cNvCxnSpPr>
            <a:stCxn id="865" idx="2"/>
            <a:endCxn id="866" idx="0"/>
          </p:cNvCxnSpPr>
          <p:nvPr/>
        </p:nvCxnSpPr>
        <p:spPr>
          <a:xfrm>
            <a:off x="5743950" y="20570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8" name="Google Shape;878;p46"/>
          <p:cNvCxnSpPr/>
          <p:nvPr/>
        </p:nvCxnSpPr>
        <p:spPr>
          <a:xfrm>
            <a:off x="5743950" y="28190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9" name="Google Shape;879;p46"/>
          <p:cNvCxnSpPr>
            <a:stCxn id="867" idx="1"/>
            <a:endCxn id="868" idx="3"/>
          </p:cNvCxnSpPr>
          <p:nvPr/>
        </p:nvCxnSpPr>
        <p:spPr>
          <a:xfrm rot="10800000">
            <a:off x="5082450" y="33517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0" name="Google Shape;880;p46"/>
          <p:cNvCxnSpPr/>
          <p:nvPr/>
        </p:nvCxnSpPr>
        <p:spPr>
          <a:xfrm rot="10800000">
            <a:off x="4015650" y="33517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1" name="Google Shape;881;p46"/>
          <p:cNvCxnSpPr/>
          <p:nvPr/>
        </p:nvCxnSpPr>
        <p:spPr>
          <a:xfrm rot="10800000">
            <a:off x="2948850" y="33517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2" name="Google Shape;882;p46"/>
          <p:cNvCxnSpPr/>
          <p:nvPr/>
        </p:nvCxnSpPr>
        <p:spPr>
          <a:xfrm rot="10800000">
            <a:off x="1882050" y="33517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3" name="Google Shape;883;p46"/>
          <p:cNvCxnSpPr/>
          <p:nvPr/>
        </p:nvCxnSpPr>
        <p:spPr>
          <a:xfrm rot="10800000">
            <a:off x="815250" y="33517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4" name="Google Shape;884;p46"/>
          <p:cNvCxnSpPr>
            <a:stCxn id="860" idx="0"/>
            <a:endCxn id="858" idx="2"/>
          </p:cNvCxnSpPr>
          <p:nvPr/>
        </p:nvCxnSpPr>
        <p:spPr>
          <a:xfrm rot="10800000">
            <a:off x="545250" y="28192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5" name="Google Shape;885;p46"/>
          <p:cNvCxnSpPr>
            <a:stCxn id="858" idx="0"/>
            <a:endCxn id="859" idx="2"/>
          </p:cNvCxnSpPr>
          <p:nvPr/>
        </p:nvCxnSpPr>
        <p:spPr>
          <a:xfrm rot="10800000">
            <a:off x="545251" y="20891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86" name="Google Shape;88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6650" y="22024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6"/>
          <p:cNvSpPr/>
          <p:nvPr/>
        </p:nvSpPr>
        <p:spPr>
          <a:xfrm>
            <a:off x="4200025" y="3050350"/>
            <a:ext cx="10221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6"/>
          <p:cNvSpPr/>
          <p:nvPr/>
        </p:nvSpPr>
        <p:spPr>
          <a:xfrm>
            <a:off x="7045300" y="2181350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46"/>
          <p:cNvCxnSpPr/>
          <p:nvPr/>
        </p:nvCxnSpPr>
        <p:spPr>
          <a:xfrm>
            <a:off x="7625100" y="1992725"/>
            <a:ext cx="900" cy="302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0" name="Google Shape;890;p46"/>
          <p:cNvSpPr txBox="1"/>
          <p:nvPr/>
        </p:nvSpPr>
        <p:spPr>
          <a:xfrm>
            <a:off x="6944450" y="1262950"/>
            <a:ext cx="17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Hi, I want to reserve a restaurant today.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46"/>
          <p:cNvSpPr txBox="1"/>
          <p:nvPr/>
        </p:nvSpPr>
        <p:spPr>
          <a:xfrm>
            <a:off x="6944450" y="3288800"/>
            <a:ext cx="176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kind of food do you want to eat?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2" name="Google Shape;892;p46"/>
          <p:cNvCxnSpPr/>
          <p:nvPr/>
        </p:nvCxnSpPr>
        <p:spPr>
          <a:xfrm>
            <a:off x="7625100" y="3059525"/>
            <a:ext cx="900" cy="302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3" name="Google Shape;893;p46"/>
          <p:cNvSpPr txBox="1"/>
          <p:nvPr/>
        </p:nvSpPr>
        <p:spPr>
          <a:xfrm>
            <a:off x="243950" y="3955475"/>
            <a:ext cx="82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previous lecture, we have seen how we can turn large language models into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6"/>
          <p:cNvSpPr txBox="1"/>
          <p:nvPr/>
        </p:nvSpPr>
        <p:spPr>
          <a:xfrm>
            <a:off x="243950" y="4565075"/>
            <a:ext cx="49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the current trend, but not the only way to go!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00" name="Google Shape;900;p4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1" name="Google Shape;901;p47"/>
          <p:cNvSpPr txBox="1"/>
          <p:nvPr/>
        </p:nvSpPr>
        <p:spPr>
          <a:xfrm>
            <a:off x="243950" y="900700"/>
            <a:ext cx="79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literature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vast (we would need an entire course just for that!)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7"/>
          <p:cNvSpPr txBox="1"/>
          <p:nvPr/>
        </p:nvSpPr>
        <p:spPr>
          <a:xfrm>
            <a:off x="284000" y="1432600"/>
            <a:ext cx="57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systems can be roughly categorized into two groups: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7"/>
          <p:cNvSpPr txBox="1"/>
          <p:nvPr/>
        </p:nvSpPr>
        <p:spPr>
          <a:xfrm>
            <a:off x="776250" y="1964500"/>
            <a:ext cx="79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systems: are specifically designed to assist the user to complete certain tasks (e.g. finding products, and booking accommodations and restaurants).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7"/>
          <p:cNvSpPr txBox="1"/>
          <p:nvPr/>
        </p:nvSpPr>
        <p:spPr>
          <a:xfrm>
            <a:off x="732075" y="2969450"/>
            <a:ext cx="78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systems: are designed to engage in open-domain conversations with users (these systems are also known as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7"/>
          <p:cNvSpPr txBox="1"/>
          <p:nvPr/>
        </p:nvSpPr>
        <p:spPr>
          <a:xfrm>
            <a:off x="3351175" y="1964500"/>
            <a:ext cx="51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92" y="3840242"/>
            <a:ext cx="817425" cy="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7"/>
          <p:cNvSpPr txBox="1"/>
          <p:nvPr/>
        </p:nvSpPr>
        <p:spPr>
          <a:xfrm>
            <a:off x="2051100" y="4034225"/>
            <a:ext cx="4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Chat-GPT is an example of non-task-oriented systems.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8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13" name="Google Shape;913;p4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4" name="Google Shape;914;p48"/>
          <p:cNvSpPr txBox="1"/>
          <p:nvPr/>
        </p:nvSpPr>
        <p:spPr>
          <a:xfrm>
            <a:off x="1089625" y="932050"/>
            <a:ext cx="79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Imagine we have a large language model (e.g, GPT3), how can we turn it into a </a:t>
            </a:r>
            <a:r>
              <a:rPr b="1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task-specific dialogue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system?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9320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8"/>
          <p:cNvSpPr txBox="1"/>
          <p:nvPr/>
        </p:nvSpPr>
        <p:spPr>
          <a:xfrm>
            <a:off x="612175" y="1750275"/>
            <a:ext cx="80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we have a supervised dataset for our task of interest, we can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fine-tune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large language model if this dataset.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48"/>
          <p:cNvSpPr txBox="1"/>
          <p:nvPr/>
        </p:nvSpPr>
        <p:spPr>
          <a:xfrm>
            <a:off x="612175" y="2436075"/>
            <a:ext cx="5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a modern approach, that we followed in one of the tutorials.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48"/>
          <p:cNvSpPr txBox="1"/>
          <p:nvPr/>
        </p:nvSpPr>
        <p:spPr>
          <a:xfrm>
            <a:off x="1173850" y="3007350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main issue with this approach?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9" name="Google Shape;9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29132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8"/>
          <p:cNvSpPr txBox="1"/>
          <p:nvPr/>
        </p:nvSpPr>
        <p:spPr>
          <a:xfrm>
            <a:off x="612175" y="3579075"/>
            <a:ext cx="82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 that we use will be 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computationally demanding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at inference time as well.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48"/>
          <p:cNvSpPr txBox="1"/>
          <p:nvPr/>
        </p:nvSpPr>
        <p:spPr>
          <a:xfrm>
            <a:off x="612175" y="4049025"/>
            <a:ext cx="822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many practical applications, we might want to use models that are more computationally efficient.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48"/>
          <p:cNvSpPr txBox="1"/>
          <p:nvPr/>
        </p:nvSpPr>
        <p:spPr>
          <a:xfrm>
            <a:off x="612175" y="4722075"/>
            <a:ext cx="82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where “traditional” task-oriented dialogue systems can be very helpful.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9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28" name="Google Shape;928;p49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9" name="Google Shape;9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75" y="1503550"/>
            <a:ext cx="4284324" cy="1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9"/>
          <p:cNvSpPr txBox="1"/>
          <p:nvPr/>
        </p:nvSpPr>
        <p:spPr>
          <a:xfrm>
            <a:off x="375675" y="862825"/>
            <a:ext cx="8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 are based on a pipeline of different modules: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49"/>
          <p:cNvSpPr/>
          <p:nvPr/>
        </p:nvSpPr>
        <p:spPr>
          <a:xfrm>
            <a:off x="1975350" y="1692825"/>
            <a:ext cx="9213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49"/>
          <p:cNvSpPr txBox="1"/>
          <p:nvPr/>
        </p:nvSpPr>
        <p:spPr>
          <a:xfrm>
            <a:off x="5036225" y="1421475"/>
            <a:ext cx="374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Natural Language Understanding modules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has the goal of extracting the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user's intent and relevant information from the input text: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49"/>
          <p:cNvSpPr txBox="1"/>
          <p:nvPr/>
        </p:nvSpPr>
        <p:spPr>
          <a:xfrm>
            <a:off x="5200300" y="28023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1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a table for two at an Italian restaurant near my location for tomorrow evening.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49"/>
          <p:cNvSpPr txBox="1"/>
          <p:nvPr/>
        </p:nvSpPr>
        <p:spPr>
          <a:xfrm>
            <a:off x="5231850" y="2479850"/>
            <a:ext cx="6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49"/>
          <p:cNvSpPr txBox="1"/>
          <p:nvPr/>
        </p:nvSpPr>
        <p:spPr>
          <a:xfrm>
            <a:off x="5231850" y="3394250"/>
            <a:ext cx="8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49"/>
          <p:cNvSpPr txBox="1"/>
          <p:nvPr/>
        </p:nvSpPr>
        <p:spPr>
          <a:xfrm>
            <a:off x="5280100" y="3743500"/>
            <a:ext cx="334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Intent: “Book a table”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Slots: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Number: 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Cuisine: Italian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Location: near my location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and Time: tomorrow evening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9"/>
          <p:cNvSpPr txBox="1"/>
          <p:nvPr/>
        </p:nvSpPr>
        <p:spPr>
          <a:xfrm>
            <a:off x="586925" y="4184975"/>
            <a:ext cx="402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Rule-based systems, statistical methods, and probabilistic models are alternatives to neural nets.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9"/>
          <p:cNvSpPr txBox="1"/>
          <p:nvPr/>
        </p:nvSpPr>
        <p:spPr>
          <a:xfrm>
            <a:off x="586925" y="3453625"/>
            <a:ext cx="39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days neural networks can be successfully used for this task.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49"/>
          <p:cNvSpPr/>
          <p:nvPr/>
        </p:nvSpPr>
        <p:spPr>
          <a:xfrm>
            <a:off x="3417425" y="1611638"/>
            <a:ext cx="1262100" cy="158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9"/>
          <p:cNvSpPr txBox="1"/>
          <p:nvPr/>
        </p:nvSpPr>
        <p:spPr>
          <a:xfrm>
            <a:off x="3338550" y="1333100"/>
            <a:ext cx="14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Manager (DM)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0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46" name="Google Shape;946;p5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47" name="Google Shape;94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75" y="1503550"/>
            <a:ext cx="4284324" cy="1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0"/>
          <p:cNvSpPr txBox="1"/>
          <p:nvPr/>
        </p:nvSpPr>
        <p:spPr>
          <a:xfrm>
            <a:off x="375675" y="862825"/>
            <a:ext cx="8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 are based on a pipeline of different modules: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0"/>
          <p:cNvSpPr/>
          <p:nvPr/>
        </p:nvSpPr>
        <p:spPr>
          <a:xfrm>
            <a:off x="3477375" y="1692825"/>
            <a:ext cx="10947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0"/>
          <p:cNvSpPr txBox="1"/>
          <p:nvPr/>
        </p:nvSpPr>
        <p:spPr>
          <a:xfrm>
            <a:off x="5036225" y="1421475"/>
            <a:ext cx="392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Dialogue State Tracker (DST) tracks the current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conversation.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50"/>
          <p:cNvSpPr/>
          <p:nvPr/>
        </p:nvSpPr>
        <p:spPr>
          <a:xfrm>
            <a:off x="3417425" y="1611638"/>
            <a:ext cx="1262100" cy="158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0"/>
          <p:cNvSpPr txBox="1"/>
          <p:nvPr/>
        </p:nvSpPr>
        <p:spPr>
          <a:xfrm>
            <a:off x="3338550" y="1333100"/>
            <a:ext cx="14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Manager (DM)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50"/>
          <p:cNvSpPr txBox="1"/>
          <p:nvPr/>
        </p:nvSpPr>
        <p:spPr>
          <a:xfrm>
            <a:off x="5010975" y="2857425"/>
            <a:ext cx="392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considers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history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 current semantic representation given by the NLP system to update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state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(semantic frame).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50"/>
          <p:cNvSpPr txBox="1"/>
          <p:nvPr/>
        </p:nvSpPr>
        <p:spPr>
          <a:xfrm>
            <a:off x="5010975" y="2139450"/>
            <a:ext cx="381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estimates the user’s goal at every turn of the dialogue.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0"/>
          <p:cNvSpPr txBox="1"/>
          <p:nvPr/>
        </p:nvSpPr>
        <p:spPr>
          <a:xfrm>
            <a:off x="531050" y="4038675"/>
            <a:ext cx="41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 are the dominant approach.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50"/>
          <p:cNvSpPr txBox="1"/>
          <p:nvPr/>
        </p:nvSpPr>
        <p:spPr>
          <a:xfrm>
            <a:off x="531050" y="4419675"/>
            <a:ext cx="78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Other approaches are rule-based methods, statistical methods, and other machine learning methods.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/>
          <p:nvPr/>
        </p:nvSpPr>
        <p:spPr>
          <a:xfrm>
            <a:off x="3928100" y="3018650"/>
            <a:ext cx="2221500" cy="1877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1"/>
          <p:cNvSpPr/>
          <p:nvPr/>
        </p:nvSpPr>
        <p:spPr>
          <a:xfrm>
            <a:off x="4767600" y="1198050"/>
            <a:ext cx="1954800" cy="1635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51"/>
          <p:cNvSpPr/>
          <p:nvPr/>
        </p:nvSpPr>
        <p:spPr>
          <a:xfrm>
            <a:off x="290300" y="1150075"/>
            <a:ext cx="1344300" cy="182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1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65" name="Google Shape;965;p5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6" name="Google Shape;966;p51"/>
          <p:cNvSpPr txBox="1"/>
          <p:nvPr/>
        </p:nvSpPr>
        <p:spPr>
          <a:xfrm>
            <a:off x="277700" y="1132350"/>
            <a:ext cx="1495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null,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null,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null,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"return_date": null,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null,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null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51"/>
          <p:cNvSpPr txBox="1"/>
          <p:nvPr/>
        </p:nvSpPr>
        <p:spPr>
          <a:xfrm>
            <a:off x="252450" y="809250"/>
            <a:ext cx="222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Initial dialogue state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51"/>
          <p:cNvSpPr txBox="1"/>
          <p:nvPr/>
        </p:nvSpPr>
        <p:spPr>
          <a:xfrm>
            <a:off x="1716600" y="1502350"/>
            <a:ext cx="2855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1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User: "</a:t>
            </a:r>
            <a:r>
              <a:rPr b="0" i="1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 to book a flight from San Francisco to New York on July 15th for two adults and one child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."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1"/>
          <p:cNvSpPr/>
          <p:nvPr/>
        </p:nvSpPr>
        <p:spPr>
          <a:xfrm>
            <a:off x="4447550" y="1673875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1"/>
          <p:cNvSpPr txBox="1"/>
          <p:nvPr/>
        </p:nvSpPr>
        <p:spPr>
          <a:xfrm>
            <a:off x="4805175" y="1188325"/>
            <a:ext cx="195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51"/>
          <p:cNvSpPr txBox="1"/>
          <p:nvPr/>
        </p:nvSpPr>
        <p:spPr>
          <a:xfrm>
            <a:off x="4679875" y="8958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State Update: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51"/>
          <p:cNvSpPr txBox="1"/>
          <p:nvPr/>
        </p:nvSpPr>
        <p:spPr>
          <a:xfrm>
            <a:off x="692998" y="3296800"/>
            <a:ext cx="2571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2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System: "Sure, we have several flights available on July 15th. Would you like to depart in the morning or afternoon?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1"/>
          <p:cNvSpPr/>
          <p:nvPr/>
        </p:nvSpPr>
        <p:spPr>
          <a:xfrm>
            <a:off x="346075" y="3567925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1"/>
          <p:cNvSpPr txBox="1"/>
          <p:nvPr/>
        </p:nvSpPr>
        <p:spPr>
          <a:xfrm>
            <a:off x="3934350" y="3010050"/>
            <a:ext cx="2221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"departure_time": null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51"/>
          <p:cNvSpPr/>
          <p:nvPr/>
        </p:nvSpPr>
        <p:spPr>
          <a:xfrm>
            <a:off x="3497325" y="3473950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2"/>
          <p:cNvSpPr/>
          <p:nvPr/>
        </p:nvSpPr>
        <p:spPr>
          <a:xfrm>
            <a:off x="3547100" y="2878750"/>
            <a:ext cx="2221500" cy="201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2"/>
          <p:cNvSpPr/>
          <p:nvPr/>
        </p:nvSpPr>
        <p:spPr>
          <a:xfrm>
            <a:off x="3547100" y="885050"/>
            <a:ext cx="2221500" cy="1877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2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83" name="Google Shape;983;p52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4" name="Google Shape;984;p52"/>
          <p:cNvSpPr/>
          <p:nvPr/>
        </p:nvSpPr>
        <p:spPr>
          <a:xfrm>
            <a:off x="346075" y="1281925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2"/>
          <p:cNvSpPr txBox="1"/>
          <p:nvPr/>
        </p:nvSpPr>
        <p:spPr>
          <a:xfrm>
            <a:off x="3625975" y="885050"/>
            <a:ext cx="2221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"departure_time": morning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52"/>
          <p:cNvSpPr/>
          <p:nvPr/>
        </p:nvSpPr>
        <p:spPr>
          <a:xfrm>
            <a:off x="3142275" y="1336750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2"/>
          <p:cNvSpPr txBox="1"/>
          <p:nvPr/>
        </p:nvSpPr>
        <p:spPr>
          <a:xfrm>
            <a:off x="587875" y="1215550"/>
            <a:ext cx="246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3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User: "I prefer a morning departure."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2"/>
          <p:cNvSpPr txBox="1"/>
          <p:nvPr/>
        </p:nvSpPr>
        <p:spPr>
          <a:xfrm>
            <a:off x="587875" y="2878750"/>
            <a:ext cx="238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4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System: "Great, we have a flight leaving at 9am and arriving in New York at 5pm. Would you like to book this flight?"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2"/>
          <p:cNvSpPr/>
          <p:nvPr/>
        </p:nvSpPr>
        <p:spPr>
          <a:xfrm>
            <a:off x="346075" y="2958325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52"/>
          <p:cNvSpPr/>
          <p:nvPr/>
        </p:nvSpPr>
        <p:spPr>
          <a:xfrm>
            <a:off x="3142275" y="3050675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52"/>
          <p:cNvSpPr txBox="1"/>
          <p:nvPr/>
        </p:nvSpPr>
        <p:spPr>
          <a:xfrm>
            <a:off x="3512375" y="2830475"/>
            <a:ext cx="3000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"departure_time": "morning",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"flight_id": "12345",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"arrival_time": "5pm"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Practice Exam</a:t>
            </a:r>
            <a:endParaRPr sz="2600"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303900" y="1009975"/>
            <a:ext cx="53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Later this week, the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practice exam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will be  made available.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5875" y="2883225"/>
            <a:ext cx="583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We will solve together the </a:t>
            </a:r>
            <a:r>
              <a:rPr b="1" lang="en-GB" sz="1500"/>
              <a:t>practice exam</a:t>
            </a:r>
            <a:r>
              <a:rPr lang="en-GB" sz="1500"/>
              <a:t> shared in Moodle.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625" y="1550938"/>
            <a:ext cx="921900" cy="9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55875" y="3416625"/>
            <a:ext cx="583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Participation is not mandatory, but </a:t>
            </a:r>
            <a:r>
              <a:rPr b="1" lang="en-GB" sz="1500"/>
              <a:t>highly recommended</a:t>
            </a:r>
            <a:r>
              <a:rPr lang="en-GB" sz="1500"/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850" y="2883225"/>
            <a:ext cx="1485238" cy="9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806825" y="3991050"/>
            <a:ext cx="3670500" cy="832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89875" y="4352550"/>
            <a:ext cx="3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FC3F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https://concordia-ca.zoom.us/j/8734602220 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789275" y="3991050"/>
            <a:ext cx="256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Connect at this zoom link: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112" y="3946213"/>
            <a:ext cx="1640721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825" y="1643474"/>
            <a:ext cx="5918625" cy="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744088" y="1550950"/>
            <a:ext cx="6044100" cy="832200"/>
          </a:xfrm>
          <a:prstGeom prst="rect">
            <a:avLst/>
          </a:prstGeom>
          <a:solidFill>
            <a:srgbClr val="29D2F5">
              <a:alpha val="2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3"/>
          <p:cNvSpPr/>
          <p:nvPr/>
        </p:nvSpPr>
        <p:spPr>
          <a:xfrm>
            <a:off x="3264025" y="1233900"/>
            <a:ext cx="2073600" cy="2255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3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998" name="Google Shape;998;p53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9" name="Google Shape;999;p53"/>
          <p:cNvSpPr txBox="1"/>
          <p:nvPr/>
        </p:nvSpPr>
        <p:spPr>
          <a:xfrm>
            <a:off x="234875" y="10209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5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User: "Yes, please book the flight."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53"/>
          <p:cNvSpPr txBox="1"/>
          <p:nvPr/>
        </p:nvSpPr>
        <p:spPr>
          <a:xfrm>
            <a:off x="3234875" y="899575"/>
            <a:ext cx="157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Final State: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53"/>
          <p:cNvSpPr/>
          <p:nvPr/>
        </p:nvSpPr>
        <p:spPr>
          <a:xfrm>
            <a:off x="2778900" y="1081500"/>
            <a:ext cx="20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3"/>
          <p:cNvSpPr txBox="1"/>
          <p:nvPr/>
        </p:nvSpPr>
        <p:spPr>
          <a:xfrm>
            <a:off x="3315125" y="123390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"departure_time": "morning",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"flight_id": "12345",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"arrival_time": "5pm",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"booking_status": "reserved"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4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1008" name="Google Shape;1008;p5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9" name="Google Shape;10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75" y="1503550"/>
            <a:ext cx="4284324" cy="1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4"/>
          <p:cNvSpPr txBox="1"/>
          <p:nvPr/>
        </p:nvSpPr>
        <p:spPr>
          <a:xfrm>
            <a:off x="375675" y="862825"/>
            <a:ext cx="8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 are based on a pipeline of different modules: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4"/>
          <p:cNvSpPr/>
          <p:nvPr/>
        </p:nvSpPr>
        <p:spPr>
          <a:xfrm>
            <a:off x="3501125" y="2513250"/>
            <a:ext cx="10947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4"/>
          <p:cNvSpPr txBox="1"/>
          <p:nvPr/>
        </p:nvSpPr>
        <p:spPr>
          <a:xfrm>
            <a:off x="5036225" y="1421475"/>
            <a:ext cx="392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 policy decides what and how a task-oriented dialog system will respond.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54"/>
          <p:cNvSpPr txBox="1"/>
          <p:nvPr/>
        </p:nvSpPr>
        <p:spPr>
          <a:xfrm>
            <a:off x="3338550" y="1333100"/>
            <a:ext cx="14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Manager (DM)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54"/>
          <p:cNvSpPr txBox="1"/>
          <p:nvPr/>
        </p:nvSpPr>
        <p:spPr>
          <a:xfrm>
            <a:off x="5036225" y="2365000"/>
            <a:ext cx="381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 goal is to learn an optimal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maps the current dialogue state to the best system action to take to achieve the desired task or goal.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4"/>
          <p:cNvSpPr/>
          <p:nvPr/>
        </p:nvSpPr>
        <p:spPr>
          <a:xfrm>
            <a:off x="3417425" y="1611638"/>
            <a:ext cx="1262100" cy="158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54"/>
          <p:cNvSpPr txBox="1"/>
          <p:nvPr/>
        </p:nvSpPr>
        <p:spPr>
          <a:xfrm>
            <a:off x="416775" y="3909300"/>
            <a:ext cx="82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policy can be represented as a set of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heuristics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5"/>
          <p:cNvSpPr/>
          <p:nvPr/>
        </p:nvSpPr>
        <p:spPr>
          <a:xfrm>
            <a:off x="795650" y="1733325"/>
            <a:ext cx="2023500" cy="1866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1023" name="Google Shape;1023;p5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4" name="Google Shape;1024;p55"/>
          <p:cNvSpPr txBox="1"/>
          <p:nvPr/>
        </p:nvSpPr>
        <p:spPr>
          <a:xfrm>
            <a:off x="375675" y="862825"/>
            <a:ext cx="8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possible system actions are typically represented using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representation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5"/>
          <p:cNvSpPr txBox="1"/>
          <p:nvPr/>
        </p:nvSpPr>
        <p:spPr>
          <a:xfrm>
            <a:off x="750100" y="1364725"/>
            <a:ext cx="12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State: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5"/>
          <p:cNvSpPr txBox="1"/>
          <p:nvPr/>
        </p:nvSpPr>
        <p:spPr>
          <a:xfrm>
            <a:off x="801900" y="1718475"/>
            <a:ext cx="2011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"task": "book_flight",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"inform": {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"origin": "San Francisco",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"destination": "New York",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"departure_date": "2023-07-15",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"num_adults": 2,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"num_children": 1,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"departure_time": "morning"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55"/>
          <p:cNvSpPr/>
          <p:nvPr/>
        </p:nvSpPr>
        <p:spPr>
          <a:xfrm>
            <a:off x="3790700" y="1678350"/>
            <a:ext cx="2499300" cy="2586300"/>
          </a:xfrm>
          <a:prstGeom prst="rect">
            <a:avLst/>
          </a:prstGeom>
          <a:solidFill>
            <a:srgbClr val="4FC3F7">
              <a:alpha val="1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5"/>
          <p:cNvSpPr txBox="1"/>
          <p:nvPr/>
        </p:nvSpPr>
        <p:spPr>
          <a:xfrm>
            <a:off x="3874300" y="1364725"/>
            <a:ext cx="12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5"/>
          <p:cNvSpPr txBox="1"/>
          <p:nvPr/>
        </p:nvSpPr>
        <p:spPr>
          <a:xfrm>
            <a:off x="3753100" y="4356450"/>
            <a:ext cx="27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might need to interrogate a database with flight information.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55"/>
          <p:cNvSpPr/>
          <p:nvPr/>
        </p:nvSpPr>
        <p:spPr>
          <a:xfrm>
            <a:off x="3178525" y="2090400"/>
            <a:ext cx="3759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5"/>
          <p:cNvSpPr txBox="1"/>
          <p:nvPr/>
        </p:nvSpPr>
        <p:spPr>
          <a:xfrm>
            <a:off x="3790700" y="1678338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action: GetFlightOptions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Ontology representation: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DepartureCity: New York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ArrivalCity: San Francisco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DepartureDate: June 15th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DepartureTime: Morning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ReturnDate: null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FlightOptions: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Flight 1: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Airline: Delta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DepartureTime: 9:00 AM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ArrivalTime: 12:30 PM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Price: $250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Flight 2: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Airline: United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DepartureTime: 11:00 PM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ArrivalTime: 2:30 PM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Price: $300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sp>
        <p:nvSpPr>
          <p:cNvPr id="1037" name="Google Shape;1037;p5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8" name="Google Shape;10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75" y="1503550"/>
            <a:ext cx="4284324" cy="1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6"/>
          <p:cNvSpPr txBox="1"/>
          <p:nvPr/>
        </p:nvSpPr>
        <p:spPr>
          <a:xfrm>
            <a:off x="375675" y="862825"/>
            <a:ext cx="83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 are based on a pipeline of different modules: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6"/>
          <p:cNvSpPr/>
          <p:nvPr/>
        </p:nvSpPr>
        <p:spPr>
          <a:xfrm>
            <a:off x="1922375" y="2554725"/>
            <a:ext cx="10947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56"/>
          <p:cNvSpPr txBox="1"/>
          <p:nvPr/>
        </p:nvSpPr>
        <p:spPr>
          <a:xfrm>
            <a:off x="4854575" y="1407900"/>
            <a:ext cx="410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Natural Language Generation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(NLG) module generates natural language responses that are appropriate and relevant to the user's input.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3338550" y="1333100"/>
            <a:ext cx="14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Manager (DM)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6"/>
          <p:cNvSpPr/>
          <p:nvPr/>
        </p:nvSpPr>
        <p:spPr>
          <a:xfrm>
            <a:off x="3430200" y="1656188"/>
            <a:ext cx="1262100" cy="158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6"/>
          <p:cNvSpPr/>
          <p:nvPr/>
        </p:nvSpPr>
        <p:spPr>
          <a:xfrm>
            <a:off x="633175" y="3573600"/>
            <a:ext cx="2323800" cy="1521300"/>
          </a:xfrm>
          <a:prstGeom prst="rect">
            <a:avLst/>
          </a:prstGeom>
          <a:solidFill>
            <a:srgbClr val="4FC3F7">
              <a:alpha val="1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56"/>
          <p:cNvSpPr txBox="1"/>
          <p:nvPr/>
        </p:nvSpPr>
        <p:spPr>
          <a:xfrm>
            <a:off x="691725" y="3271975"/>
            <a:ext cx="12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6"/>
          <p:cNvSpPr txBox="1"/>
          <p:nvPr/>
        </p:nvSpPr>
        <p:spPr>
          <a:xfrm>
            <a:off x="660400" y="3573588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action: GetFlightOptions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Ontology representation: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DepartureCity: New York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ArrivalCity: San Francisco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DepartureDate: June 15th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DepartureTime: Morning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ReturnDate: null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FlightOptions: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Flight 1: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Airline: Delta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DepartureTime: 9:00 AM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ArrivalTime: 12:30 PM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Price: $250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Flight 2: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Airline: United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DepartureTime: 11:00 PM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ArrivalTime: 2:30 PM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Price: $300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56"/>
          <p:cNvSpPr/>
          <p:nvPr/>
        </p:nvSpPr>
        <p:spPr>
          <a:xfrm>
            <a:off x="3228650" y="4132750"/>
            <a:ext cx="3759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56"/>
          <p:cNvSpPr txBox="1"/>
          <p:nvPr/>
        </p:nvSpPr>
        <p:spPr>
          <a:xfrm>
            <a:off x="3813575" y="36627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two options for a flight between New York and San Francisco in the morning of June ,15: One starts at 9.00 am  …..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6"/>
          <p:cNvSpPr txBox="1"/>
          <p:nvPr/>
        </p:nvSpPr>
        <p:spPr>
          <a:xfrm>
            <a:off x="4120725" y="3348175"/>
            <a:ext cx="12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NLU: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6"/>
          <p:cNvSpPr txBox="1"/>
          <p:nvPr/>
        </p:nvSpPr>
        <p:spPr>
          <a:xfrm>
            <a:off x="4886650" y="2454600"/>
            <a:ext cx="39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modern NLGs are based on neural networks. Other machine learning models or rule-based systems can also be used for NLU.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3720500" y="3633375"/>
            <a:ext cx="2819100" cy="1421700"/>
          </a:xfrm>
          <a:prstGeom prst="rect">
            <a:avLst/>
          </a:prstGeom>
          <a:solidFill>
            <a:srgbClr val="FFF2CC">
              <a:alpha val="1411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8" name="Google Shape;1058;p57"/>
          <p:cNvSpPr txBox="1"/>
          <p:nvPr/>
        </p:nvSpPr>
        <p:spPr>
          <a:xfrm>
            <a:off x="375675" y="862825"/>
            <a:ext cx="84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 of speech synthesis is to generate a speech signal for a given input text (text-to-speech),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88" y="2265013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538" y="1459463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50" y="28978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7"/>
          <p:cNvSpPr/>
          <p:nvPr/>
        </p:nvSpPr>
        <p:spPr>
          <a:xfrm>
            <a:off x="1461900" y="149353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7"/>
          <p:cNvSpPr/>
          <p:nvPr/>
        </p:nvSpPr>
        <p:spPr>
          <a:xfrm>
            <a:off x="2528700" y="150302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7"/>
          <p:cNvSpPr/>
          <p:nvPr/>
        </p:nvSpPr>
        <p:spPr>
          <a:xfrm>
            <a:off x="3595500" y="150302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7"/>
          <p:cNvSpPr/>
          <p:nvPr/>
        </p:nvSpPr>
        <p:spPr>
          <a:xfrm>
            <a:off x="4662300" y="150302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57"/>
          <p:cNvSpPr/>
          <p:nvPr/>
        </p:nvSpPr>
        <p:spPr>
          <a:xfrm>
            <a:off x="5729100" y="150302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7"/>
          <p:cNvSpPr/>
          <p:nvPr/>
        </p:nvSpPr>
        <p:spPr>
          <a:xfrm>
            <a:off x="5729100" y="226502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7"/>
          <p:cNvSpPr/>
          <p:nvPr/>
        </p:nvSpPr>
        <p:spPr>
          <a:xfrm>
            <a:off x="5729100" y="301397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7"/>
          <p:cNvSpPr/>
          <p:nvPr/>
        </p:nvSpPr>
        <p:spPr>
          <a:xfrm>
            <a:off x="4662300" y="301397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7"/>
          <p:cNvSpPr/>
          <p:nvPr/>
        </p:nvSpPr>
        <p:spPr>
          <a:xfrm>
            <a:off x="3595500" y="301397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7"/>
          <p:cNvSpPr/>
          <p:nvPr/>
        </p:nvSpPr>
        <p:spPr>
          <a:xfrm>
            <a:off x="2528700" y="3013975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57"/>
          <p:cNvSpPr/>
          <p:nvPr/>
        </p:nvSpPr>
        <p:spPr>
          <a:xfrm>
            <a:off x="1464063" y="30139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3" name="Google Shape;1073;p57"/>
          <p:cNvCxnSpPr>
            <a:stCxn id="1060" idx="3"/>
            <a:endCxn id="1062" idx="1"/>
          </p:cNvCxnSpPr>
          <p:nvPr/>
        </p:nvCxnSpPr>
        <p:spPr>
          <a:xfrm flipH="1" rot="10800000">
            <a:off x="1189863" y="1709726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4" name="Google Shape;1074;p57"/>
          <p:cNvCxnSpPr>
            <a:endCxn id="1063" idx="1"/>
          </p:cNvCxnSpPr>
          <p:nvPr/>
        </p:nvCxnSpPr>
        <p:spPr>
          <a:xfrm>
            <a:off x="2272500" y="1714525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5" name="Google Shape;1075;p57"/>
          <p:cNvCxnSpPr/>
          <p:nvPr/>
        </p:nvCxnSpPr>
        <p:spPr>
          <a:xfrm>
            <a:off x="3339300" y="1714525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6" name="Google Shape;1076;p57"/>
          <p:cNvCxnSpPr/>
          <p:nvPr/>
        </p:nvCxnSpPr>
        <p:spPr>
          <a:xfrm>
            <a:off x="4406100" y="1714525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7" name="Google Shape;1077;p57"/>
          <p:cNvCxnSpPr/>
          <p:nvPr/>
        </p:nvCxnSpPr>
        <p:spPr>
          <a:xfrm>
            <a:off x="5472900" y="1714525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8" name="Google Shape;1078;p57"/>
          <p:cNvCxnSpPr>
            <a:stCxn id="1066" idx="2"/>
            <a:endCxn id="1067" idx="0"/>
          </p:cNvCxnSpPr>
          <p:nvPr/>
        </p:nvCxnSpPr>
        <p:spPr>
          <a:xfrm>
            <a:off x="6134400" y="1935625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9" name="Google Shape;1079;p57"/>
          <p:cNvCxnSpPr/>
          <p:nvPr/>
        </p:nvCxnSpPr>
        <p:spPr>
          <a:xfrm>
            <a:off x="6134400" y="2697625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0" name="Google Shape;1080;p57"/>
          <p:cNvCxnSpPr>
            <a:stCxn id="1068" idx="1"/>
            <a:endCxn id="1069" idx="3"/>
          </p:cNvCxnSpPr>
          <p:nvPr/>
        </p:nvCxnSpPr>
        <p:spPr>
          <a:xfrm rot="10800000">
            <a:off x="5472900" y="323027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1" name="Google Shape;1081;p57"/>
          <p:cNvCxnSpPr/>
          <p:nvPr/>
        </p:nvCxnSpPr>
        <p:spPr>
          <a:xfrm rot="10800000">
            <a:off x="4406100" y="323027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2" name="Google Shape;1082;p57"/>
          <p:cNvCxnSpPr/>
          <p:nvPr/>
        </p:nvCxnSpPr>
        <p:spPr>
          <a:xfrm rot="10800000">
            <a:off x="3339300" y="323027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3" name="Google Shape;1083;p57"/>
          <p:cNvCxnSpPr/>
          <p:nvPr/>
        </p:nvCxnSpPr>
        <p:spPr>
          <a:xfrm rot="10800000">
            <a:off x="2272500" y="323027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4" name="Google Shape;1084;p57"/>
          <p:cNvCxnSpPr/>
          <p:nvPr/>
        </p:nvCxnSpPr>
        <p:spPr>
          <a:xfrm rot="10800000">
            <a:off x="1205700" y="3230275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5" name="Google Shape;1085;p57"/>
          <p:cNvCxnSpPr>
            <a:stCxn id="1061" idx="0"/>
            <a:endCxn id="1059" idx="2"/>
          </p:cNvCxnSpPr>
          <p:nvPr/>
        </p:nvCxnSpPr>
        <p:spPr>
          <a:xfrm rot="10800000">
            <a:off x="935700" y="2697775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6" name="Google Shape;1086;p57"/>
          <p:cNvCxnSpPr>
            <a:stCxn id="1059" idx="0"/>
            <a:endCxn id="1060" idx="2"/>
          </p:cNvCxnSpPr>
          <p:nvPr/>
        </p:nvCxnSpPr>
        <p:spPr>
          <a:xfrm rot="10800000">
            <a:off x="935700" y="1967713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87" name="Google Shape;108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7100" y="2081047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7"/>
          <p:cNvSpPr/>
          <p:nvPr/>
        </p:nvSpPr>
        <p:spPr>
          <a:xfrm>
            <a:off x="3520925" y="2960250"/>
            <a:ext cx="10221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7"/>
          <p:cNvSpPr/>
          <p:nvPr/>
        </p:nvSpPr>
        <p:spPr>
          <a:xfrm>
            <a:off x="2573225" y="4080975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0" name="Google Shape;1090;p57"/>
          <p:cNvCxnSpPr>
            <a:endCxn id="1089" idx="1"/>
          </p:cNvCxnSpPr>
          <p:nvPr/>
        </p:nvCxnSpPr>
        <p:spPr>
          <a:xfrm>
            <a:off x="2194625" y="4381425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1" name="Google Shape;1091;p57"/>
          <p:cNvCxnSpPr/>
          <p:nvPr/>
        </p:nvCxnSpPr>
        <p:spPr>
          <a:xfrm>
            <a:off x="3718700" y="4381550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2" name="Google Shape;1092;p57"/>
          <p:cNvSpPr txBox="1"/>
          <p:nvPr/>
        </p:nvSpPr>
        <p:spPr>
          <a:xfrm>
            <a:off x="730825" y="4059075"/>
            <a:ext cx="14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Welcome to the world of Conversational Artificial Intelligence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3" name="Google Shape;1093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1698" y="4011350"/>
            <a:ext cx="1606000" cy="74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57" title="Tacotron.wav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8163" y="415326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8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sp>
        <p:nvSpPr>
          <p:cNvPr id="1100" name="Google Shape;1100;p5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1" name="Google Shape;1101;p58"/>
          <p:cNvSpPr txBox="1"/>
          <p:nvPr/>
        </p:nvSpPr>
        <p:spPr>
          <a:xfrm>
            <a:off x="375675" y="862825"/>
            <a:ext cx="84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Text-to-Speech systems were based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approaches.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8"/>
          <p:cNvSpPr txBox="1"/>
          <p:nvPr/>
        </p:nvSpPr>
        <p:spPr>
          <a:xfrm>
            <a:off x="375675" y="1397100"/>
            <a:ext cx="84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speech signals were created by combining small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pre-recorded segments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sound, typically representing phonemes or phoneme combinations.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25" y="2272700"/>
            <a:ext cx="3370726" cy="24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8"/>
          <p:cNvSpPr/>
          <p:nvPr/>
        </p:nvSpPr>
        <p:spPr>
          <a:xfrm>
            <a:off x="1372025" y="3516075"/>
            <a:ext cx="213000" cy="12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8"/>
          <p:cNvSpPr/>
          <p:nvPr/>
        </p:nvSpPr>
        <p:spPr>
          <a:xfrm>
            <a:off x="2388975" y="3267525"/>
            <a:ext cx="213000" cy="12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8"/>
          <p:cNvSpPr/>
          <p:nvPr/>
        </p:nvSpPr>
        <p:spPr>
          <a:xfrm>
            <a:off x="2760650" y="3676775"/>
            <a:ext cx="213000" cy="12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58" title="Fidelity_Chess_Challenger_Voice_speech_output.wa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8301" y="29357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9000" y="2571750"/>
            <a:ext cx="2293250" cy="11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58"/>
          <p:cNvSpPr txBox="1"/>
          <p:nvPr/>
        </p:nvSpPr>
        <p:spPr>
          <a:xfrm>
            <a:off x="4467175" y="2146775"/>
            <a:ext cx="31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early attempt (1979):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58"/>
          <p:cNvSpPr txBox="1"/>
          <p:nvPr/>
        </p:nvSpPr>
        <p:spPr>
          <a:xfrm>
            <a:off x="4228875" y="3845050"/>
            <a:ext cx="440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issues were selecting the right segments from the dataset and combining them to minimize discontinuities and artifacts.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9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sp>
        <p:nvSpPr>
          <p:cNvPr id="1116" name="Google Shape;1116;p59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7" name="Google Shape;1117;p59"/>
          <p:cNvSpPr txBox="1"/>
          <p:nvPr/>
        </p:nvSpPr>
        <p:spPr>
          <a:xfrm>
            <a:off x="375675" y="862825"/>
            <a:ext cx="84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Despite significant improvements over the decades, concatenative speech synthesis tends to generate “flat” and “robotic” voices.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59"/>
          <p:cNvSpPr txBox="1"/>
          <p:nvPr/>
        </p:nvSpPr>
        <p:spPr>
          <a:xfrm>
            <a:off x="375675" y="1777225"/>
            <a:ext cx="77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days, we can create high-quality and very expressive voices with deep learning: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9"/>
          <p:cNvSpPr/>
          <p:nvPr/>
        </p:nvSpPr>
        <p:spPr>
          <a:xfrm>
            <a:off x="2531425" y="2453650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0" name="Google Shape;1120;p59"/>
          <p:cNvCxnSpPr>
            <a:endCxn id="1119" idx="1"/>
          </p:cNvCxnSpPr>
          <p:nvPr/>
        </p:nvCxnSpPr>
        <p:spPr>
          <a:xfrm>
            <a:off x="2152825" y="2754100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1" name="Google Shape;1121;p59"/>
          <p:cNvCxnSpPr/>
          <p:nvPr/>
        </p:nvCxnSpPr>
        <p:spPr>
          <a:xfrm>
            <a:off x="3676900" y="2754225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2" name="Google Shape;1122;p59"/>
          <p:cNvSpPr txBox="1"/>
          <p:nvPr/>
        </p:nvSpPr>
        <p:spPr>
          <a:xfrm>
            <a:off x="706825" y="2431300"/>
            <a:ext cx="14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Welcome to the world of Conversational Artificial Intelligence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3" name="Google Shape;11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9898" y="2384025"/>
            <a:ext cx="1606000" cy="74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9" title="Tacotron.wa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6363" y="25259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9"/>
          <p:cNvSpPr txBox="1"/>
          <p:nvPr/>
        </p:nvSpPr>
        <p:spPr>
          <a:xfrm>
            <a:off x="2531425" y="3125975"/>
            <a:ext cx="153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CNN, RNN, Transformers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59"/>
          <p:cNvSpPr txBox="1"/>
          <p:nvPr/>
        </p:nvSpPr>
        <p:spPr>
          <a:xfrm>
            <a:off x="375675" y="3682225"/>
            <a:ext cx="77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can learn </a:t>
            </a:r>
            <a:r>
              <a:rPr b="1" i="0" lang="en-GB" sz="1400" u="none" cap="none" strike="noStrike">
                <a:solidFill>
                  <a:srgbClr val="000000"/>
                </a:solidFill>
              </a:rPr>
              <a:t>l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ong-term dependencies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9"/>
          <p:cNvSpPr txBox="1"/>
          <p:nvPr/>
        </p:nvSpPr>
        <p:spPr>
          <a:xfrm>
            <a:off x="375675" y="4215625"/>
            <a:ext cx="82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 to that, the synthetized speech sounds much more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with the expected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prosody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0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sp>
        <p:nvSpPr>
          <p:cNvPr id="1133" name="Google Shape;1133;p6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4" name="Google Shape;1134;p60"/>
          <p:cNvSpPr txBox="1"/>
          <p:nvPr/>
        </p:nvSpPr>
        <p:spPr>
          <a:xfrm>
            <a:off x="375675" y="939025"/>
            <a:ext cx="85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estimating the raw waveform directly is hard, we normally have a pipeline of two components: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0"/>
          <p:cNvSpPr/>
          <p:nvPr/>
        </p:nvSpPr>
        <p:spPr>
          <a:xfrm>
            <a:off x="1598238" y="1946800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6" name="Google Shape;1136;p60"/>
          <p:cNvCxnSpPr>
            <a:endCxn id="1135" idx="1"/>
          </p:cNvCxnSpPr>
          <p:nvPr/>
        </p:nvCxnSpPr>
        <p:spPr>
          <a:xfrm>
            <a:off x="1219638" y="2247250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7" name="Google Shape;1137;p60"/>
          <p:cNvCxnSpPr>
            <a:endCxn id="1138" idx="1"/>
          </p:cNvCxnSpPr>
          <p:nvPr/>
        </p:nvCxnSpPr>
        <p:spPr>
          <a:xfrm>
            <a:off x="2743638" y="2247250"/>
            <a:ext cx="759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9" name="Google Shape;1139;p60"/>
          <p:cNvSpPr txBox="1"/>
          <p:nvPr/>
        </p:nvSpPr>
        <p:spPr>
          <a:xfrm>
            <a:off x="706819" y="2078800"/>
            <a:ext cx="7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435" y="1915800"/>
            <a:ext cx="1606000" cy="74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0"/>
          <p:cNvSpPr txBox="1"/>
          <p:nvPr/>
        </p:nvSpPr>
        <p:spPr>
          <a:xfrm>
            <a:off x="1535588" y="2619125"/>
            <a:ext cx="153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CNN, RNN, Transformers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60"/>
          <p:cNvSpPr/>
          <p:nvPr/>
        </p:nvSpPr>
        <p:spPr>
          <a:xfrm>
            <a:off x="3503238" y="1946800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2" name="Google Shape;114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0" y="1822188"/>
            <a:ext cx="601175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0"/>
          <p:cNvSpPr txBox="1"/>
          <p:nvPr/>
        </p:nvSpPr>
        <p:spPr>
          <a:xfrm>
            <a:off x="5135050" y="2657750"/>
            <a:ext cx="13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Waveform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4" name="Google Shape;1144;p60"/>
          <p:cNvCxnSpPr/>
          <p:nvPr/>
        </p:nvCxnSpPr>
        <p:spPr>
          <a:xfrm>
            <a:off x="4643475" y="2247700"/>
            <a:ext cx="378600" cy="9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5" name="Google Shape;1145;p60"/>
          <p:cNvSpPr txBox="1"/>
          <p:nvPr/>
        </p:nvSpPr>
        <p:spPr>
          <a:xfrm>
            <a:off x="2700450" y="1527550"/>
            <a:ext cx="13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Spectrogram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0"/>
          <p:cNvSpPr txBox="1"/>
          <p:nvPr/>
        </p:nvSpPr>
        <p:spPr>
          <a:xfrm>
            <a:off x="375675" y="3234313"/>
            <a:ext cx="81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acoustic model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neural network that converts the input text into a spectrogram.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0"/>
          <p:cNvSpPr txBox="1"/>
          <p:nvPr/>
        </p:nvSpPr>
        <p:spPr>
          <a:xfrm>
            <a:off x="375675" y="3727050"/>
            <a:ext cx="79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another neural network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maps the spectrogram into the waveform.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60"/>
          <p:cNvSpPr txBox="1"/>
          <p:nvPr/>
        </p:nvSpPr>
        <p:spPr>
          <a:xfrm>
            <a:off x="375675" y="4219775"/>
            <a:ext cx="79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acoustic model and the vocoder can be trained separately.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1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sp>
        <p:nvSpPr>
          <p:cNvPr id="1154" name="Google Shape;1154;p6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5" name="Google Shape;1155;p61"/>
          <p:cNvSpPr txBox="1"/>
          <p:nvPr/>
        </p:nvSpPr>
        <p:spPr>
          <a:xfrm>
            <a:off x="375675" y="939025"/>
            <a:ext cx="63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neural TTS models have been proposed in the last few years.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1"/>
          <p:cNvSpPr txBox="1"/>
          <p:nvPr/>
        </p:nvSpPr>
        <p:spPr>
          <a:xfrm>
            <a:off x="375675" y="14724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popular ones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1"/>
          <p:cNvSpPr txBox="1"/>
          <p:nvPr/>
        </p:nvSpPr>
        <p:spPr>
          <a:xfrm>
            <a:off x="375675" y="1922350"/>
            <a:ext cx="25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Tacotron2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1"/>
          <p:cNvSpPr txBox="1"/>
          <p:nvPr/>
        </p:nvSpPr>
        <p:spPr>
          <a:xfrm>
            <a:off x="375675" y="2303350"/>
            <a:ext cx="30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Fastspeech2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1"/>
          <p:cNvSpPr txBox="1"/>
          <p:nvPr/>
        </p:nvSpPr>
        <p:spPr>
          <a:xfrm>
            <a:off x="375675" y="2780375"/>
            <a:ext cx="30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TransformerTTS (see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paper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 txBox="1"/>
          <p:nvPr/>
        </p:nvSpPr>
        <p:spPr>
          <a:xfrm>
            <a:off x="375675" y="345362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tutorial this week, we will focus on Tacotron2.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References</a:t>
            </a:r>
            <a:endParaRPr sz="2600"/>
          </a:p>
        </p:txBody>
      </p:sp>
      <p:sp>
        <p:nvSpPr>
          <p:cNvPr id="1166" name="Google Shape;1166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7" name="Google Shape;1167;p62"/>
          <p:cNvSpPr txBox="1"/>
          <p:nvPr/>
        </p:nvSpPr>
        <p:spPr>
          <a:xfrm>
            <a:off x="191950" y="866300"/>
            <a:ext cx="86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https://www.danielpovey.com/files/2018_icassp_xvectors.pdf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2"/>
          <p:cNvSpPr txBox="1"/>
          <p:nvPr/>
        </p:nvSpPr>
        <p:spPr>
          <a:xfrm>
            <a:off x="191950" y="1501250"/>
            <a:ext cx="64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https://arxiv.org/abs/1803.10963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2"/>
          <p:cNvSpPr txBox="1"/>
          <p:nvPr/>
        </p:nvSpPr>
        <p:spPr>
          <a:xfrm>
            <a:off x="191950" y="2163625"/>
            <a:ext cx="85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https://arxiv.org/abs/1910.06379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2"/>
          <p:cNvSpPr txBox="1"/>
          <p:nvPr/>
        </p:nvSpPr>
        <p:spPr>
          <a:xfrm>
            <a:off x="191950" y="1823425"/>
            <a:ext cx="83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https://arxiv.org/pdf/1809.07454.pdf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2"/>
          <p:cNvSpPr txBox="1"/>
          <p:nvPr/>
        </p:nvSpPr>
        <p:spPr>
          <a:xfrm>
            <a:off x="191950" y="1173550"/>
            <a:ext cx="7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https://arxiv.org/abs/2005.07143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2"/>
          <p:cNvSpPr txBox="1"/>
          <p:nvPr/>
        </p:nvSpPr>
        <p:spPr>
          <a:xfrm>
            <a:off x="191950" y="2503825"/>
            <a:ext cx="47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https://arxiv.org/abs/2010.13154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2"/>
          <p:cNvSpPr txBox="1"/>
          <p:nvPr/>
        </p:nvSpPr>
        <p:spPr>
          <a:xfrm>
            <a:off x="191950" y="2826000"/>
            <a:ext cx="36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[7]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https://arxiv.org/abs/1711.01731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2"/>
          <p:cNvSpPr txBox="1"/>
          <p:nvPr/>
        </p:nvSpPr>
        <p:spPr>
          <a:xfrm>
            <a:off x="191950" y="3184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[8]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https://arxiv.org/abs/1712.05884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2"/>
          <p:cNvSpPr txBox="1"/>
          <p:nvPr/>
        </p:nvSpPr>
        <p:spPr>
          <a:xfrm>
            <a:off x="191950" y="3584425"/>
            <a:ext cx="33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[9]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https://arxiv.org/abs/2006.04558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2"/>
          <p:cNvSpPr txBox="1"/>
          <p:nvPr/>
        </p:nvSpPr>
        <p:spPr>
          <a:xfrm>
            <a:off x="191950" y="4026025"/>
            <a:ext cx="3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[10]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https://arxiv.org/abs/1809.08895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259575" y="3075775"/>
            <a:ext cx="8606700" cy="106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Course Evaluation</a:t>
            </a:r>
            <a:endParaRPr sz="2600"/>
          </a:p>
        </p:txBody>
      </p:sp>
      <p:sp>
        <p:nvSpPr>
          <p:cNvPr id="119" name="Google Shape;119;p18"/>
          <p:cNvSpPr txBox="1"/>
          <p:nvPr/>
        </p:nvSpPr>
        <p:spPr>
          <a:xfrm>
            <a:off x="260250" y="3098350"/>
            <a:ext cx="857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 the browser, go to "My CU Account" (</a:t>
            </a:r>
            <a:r>
              <a:rPr b="0" i="0" lang="en-GB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https://hub.concordia.ca/students/account.html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and login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the left side menu, click on "Academic &gt; Course Evaluation"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Choose a course to evaluate and click on "Evaluate On-line"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259575" y="859875"/>
            <a:ext cx="8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Please, fill out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course evaluation form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60250" y="1434425"/>
            <a:ext cx="86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official course evaluation conducted by the Centre for Teaching and Learning (CTL).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60250" y="1967825"/>
            <a:ext cx="86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totally anonymous. Please, take 10 minutes to fill out this important form.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59575" y="2727725"/>
            <a:ext cx="12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Instructions: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Lab Session</a:t>
            </a:r>
            <a:endParaRPr sz="2600"/>
          </a:p>
        </p:txBody>
      </p:sp>
      <p:sp>
        <p:nvSpPr>
          <p:cNvPr id="1182" name="Google Shape;1182;p63"/>
          <p:cNvSpPr txBox="1"/>
          <p:nvPr/>
        </p:nvSpPr>
        <p:spPr>
          <a:xfrm>
            <a:off x="343600" y="943050"/>
            <a:ext cx="61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the weekly lab session,  we will do: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3" name="Google Shape;11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5" y="2633375"/>
            <a:ext cx="982850" cy="69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63"/>
          <p:cNvSpPr txBox="1"/>
          <p:nvPr/>
        </p:nvSpPr>
        <p:spPr>
          <a:xfrm>
            <a:off x="1736175" y="2581000"/>
            <a:ext cx="46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Generative Language Models (from scratch)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3"/>
          <p:cNvSpPr txBox="1"/>
          <p:nvPr/>
        </p:nvSpPr>
        <p:spPr>
          <a:xfrm>
            <a:off x="1726950" y="2888675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Deadline: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April,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11.59 pm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3"/>
          <p:cNvSpPr txBox="1"/>
          <p:nvPr/>
        </p:nvSpPr>
        <p:spPr>
          <a:xfrm>
            <a:off x="4077050" y="1163675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8" name="Google Shape;1188;p63"/>
          <p:cNvSpPr txBox="1"/>
          <p:nvPr/>
        </p:nvSpPr>
        <p:spPr>
          <a:xfrm>
            <a:off x="1935975" y="1523900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Synthesis with Tacotron2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9" name="Google Shape;118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875" y="1452513"/>
            <a:ext cx="1298785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500" y="392850"/>
            <a:ext cx="7459125" cy="42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Summary of the last episode….</a:t>
            </a:r>
            <a:endParaRPr sz="2600"/>
          </a:p>
        </p:txBody>
      </p:sp>
      <p:sp>
        <p:nvSpPr>
          <p:cNvPr id="130" name="Google Shape;130;p19"/>
          <p:cNvSpPr txBox="1"/>
          <p:nvPr/>
        </p:nvSpPr>
        <p:spPr>
          <a:xfrm>
            <a:off x="260250" y="888550"/>
            <a:ext cx="857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have seen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time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61550" y="2520900"/>
            <a:ext cx="8772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will talk about other tasks that might play a role in a conversational AI pipeline: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Enhancement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(traditional approaches)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Technologies Involved</a:t>
            </a:r>
            <a:endParaRPr sz="2600"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538" y="20816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688" y="12760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500" y="27145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2062050" y="13101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3128850" y="13196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4195650" y="13196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5262450" y="13196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6329250" y="13196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329250" y="20816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329250" y="28306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5262450" y="28306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4195650" y="28306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28850" y="28306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2064213" y="28305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0"/>
          <p:cNvCxnSpPr>
            <a:stCxn id="140" idx="3"/>
            <a:endCxn id="142" idx="1"/>
          </p:cNvCxnSpPr>
          <p:nvPr/>
        </p:nvCxnSpPr>
        <p:spPr>
          <a:xfrm flipH="1" rot="10800000">
            <a:off x="1790013" y="15263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p20"/>
          <p:cNvCxnSpPr>
            <a:endCxn id="143" idx="1"/>
          </p:cNvCxnSpPr>
          <p:nvPr/>
        </p:nvCxnSpPr>
        <p:spPr>
          <a:xfrm>
            <a:off x="2872650" y="15311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3939450" y="15311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5006250" y="15311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6073050" y="15311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20"/>
          <p:cNvCxnSpPr>
            <a:stCxn id="146" idx="2"/>
            <a:endCxn id="147" idx="0"/>
          </p:cNvCxnSpPr>
          <p:nvPr/>
        </p:nvCxnSpPr>
        <p:spPr>
          <a:xfrm>
            <a:off x="6734550" y="17522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6734550" y="25142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" name="Google Shape;160;p20"/>
          <p:cNvCxnSpPr>
            <a:stCxn id="148" idx="1"/>
            <a:endCxn id="149" idx="3"/>
          </p:cNvCxnSpPr>
          <p:nvPr/>
        </p:nvCxnSpPr>
        <p:spPr>
          <a:xfrm rot="10800000">
            <a:off x="6073050" y="30469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" name="Google Shape;161;p20"/>
          <p:cNvCxnSpPr/>
          <p:nvPr/>
        </p:nvCxnSpPr>
        <p:spPr>
          <a:xfrm rot="10800000">
            <a:off x="5006250" y="30469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" name="Google Shape;162;p20"/>
          <p:cNvCxnSpPr/>
          <p:nvPr/>
        </p:nvCxnSpPr>
        <p:spPr>
          <a:xfrm rot="10800000">
            <a:off x="3939450" y="30469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20"/>
          <p:cNvCxnSpPr/>
          <p:nvPr/>
        </p:nvCxnSpPr>
        <p:spPr>
          <a:xfrm rot="10800000">
            <a:off x="2872650" y="30469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0"/>
          <p:cNvCxnSpPr/>
          <p:nvPr/>
        </p:nvCxnSpPr>
        <p:spPr>
          <a:xfrm rot="10800000">
            <a:off x="1805850" y="30469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20"/>
          <p:cNvCxnSpPr>
            <a:stCxn id="141" idx="0"/>
            <a:endCxn id="139" idx="2"/>
          </p:cNvCxnSpPr>
          <p:nvPr/>
        </p:nvCxnSpPr>
        <p:spPr>
          <a:xfrm rot="10800000">
            <a:off x="1535850" y="25144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20"/>
          <p:cNvCxnSpPr>
            <a:stCxn id="139" idx="0"/>
            <a:endCxn id="140" idx="2"/>
          </p:cNvCxnSpPr>
          <p:nvPr/>
        </p:nvCxnSpPr>
        <p:spPr>
          <a:xfrm rot="10800000">
            <a:off x="1535851" y="17843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20"/>
          <p:cNvSpPr txBox="1"/>
          <p:nvPr/>
        </p:nvSpPr>
        <p:spPr>
          <a:xfrm>
            <a:off x="170000" y="804625"/>
            <a:ext cx="8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first lecture, we have seen that many technologies might be involved in a Conversational AI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7250" y="18976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201325" y="3593125"/>
            <a:ext cx="866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course, we devoted most of the time to describing the essential modules, such as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the latest technologies, including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 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01325" y="4431325"/>
            <a:ext cx="866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Today, we will quickly describe the other modules that might be present in the pipeline of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assistant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8" y="22340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088" y="14284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900" y="28669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1071450" y="14625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21382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32050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42718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5338650" y="1472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5338650" y="22340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53386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42718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2050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2138250" y="29830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073613" y="29829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1"/>
          <p:cNvCxnSpPr>
            <a:stCxn id="178" idx="3"/>
            <a:endCxn id="180" idx="1"/>
          </p:cNvCxnSpPr>
          <p:nvPr/>
        </p:nvCxnSpPr>
        <p:spPr>
          <a:xfrm flipH="1" rot="10800000">
            <a:off x="799413" y="16787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" name="Google Shape;192;p21"/>
          <p:cNvCxnSpPr>
            <a:endCxn id="181" idx="1"/>
          </p:cNvCxnSpPr>
          <p:nvPr/>
        </p:nvCxnSpPr>
        <p:spPr>
          <a:xfrm>
            <a:off x="18820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21"/>
          <p:cNvCxnSpPr/>
          <p:nvPr/>
        </p:nvCxnSpPr>
        <p:spPr>
          <a:xfrm>
            <a:off x="29488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40156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21"/>
          <p:cNvCxnSpPr/>
          <p:nvPr/>
        </p:nvCxnSpPr>
        <p:spPr>
          <a:xfrm>
            <a:off x="5082450" y="16835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21"/>
          <p:cNvCxnSpPr>
            <a:stCxn id="184" idx="2"/>
            <a:endCxn id="185" idx="0"/>
          </p:cNvCxnSpPr>
          <p:nvPr/>
        </p:nvCxnSpPr>
        <p:spPr>
          <a:xfrm>
            <a:off x="5743950" y="1904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5743950" y="26666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21"/>
          <p:cNvCxnSpPr>
            <a:stCxn id="186" idx="1"/>
            <a:endCxn id="187" idx="3"/>
          </p:cNvCxnSpPr>
          <p:nvPr/>
        </p:nvCxnSpPr>
        <p:spPr>
          <a:xfrm rot="10800000">
            <a:off x="50824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1"/>
          <p:cNvCxnSpPr/>
          <p:nvPr/>
        </p:nvCxnSpPr>
        <p:spPr>
          <a:xfrm rot="10800000">
            <a:off x="40156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21"/>
          <p:cNvCxnSpPr/>
          <p:nvPr/>
        </p:nvCxnSpPr>
        <p:spPr>
          <a:xfrm rot="10800000">
            <a:off x="29488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21"/>
          <p:cNvCxnSpPr/>
          <p:nvPr/>
        </p:nvCxnSpPr>
        <p:spPr>
          <a:xfrm rot="10800000">
            <a:off x="18820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21"/>
          <p:cNvCxnSpPr/>
          <p:nvPr/>
        </p:nvCxnSpPr>
        <p:spPr>
          <a:xfrm rot="10800000">
            <a:off x="815250" y="31993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1"/>
          <p:cNvCxnSpPr>
            <a:stCxn id="179" idx="0"/>
            <a:endCxn id="177" idx="2"/>
          </p:cNvCxnSpPr>
          <p:nvPr/>
        </p:nvCxnSpPr>
        <p:spPr>
          <a:xfrm rot="10800000">
            <a:off x="545250" y="26668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21"/>
          <p:cNvCxnSpPr>
            <a:stCxn id="177" idx="0"/>
            <a:endCxn id="178" idx="2"/>
          </p:cNvCxnSpPr>
          <p:nvPr/>
        </p:nvCxnSpPr>
        <p:spPr>
          <a:xfrm rot="10800000">
            <a:off x="545251" y="19367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5" name="Google Shape;205;p21"/>
          <p:cNvSpPr txBox="1"/>
          <p:nvPr/>
        </p:nvSpPr>
        <p:spPr>
          <a:xfrm>
            <a:off x="170000" y="804625"/>
            <a:ext cx="8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start with Voice Activity Detection (VAD):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6650" y="20500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3099300" y="1377525"/>
            <a:ext cx="10221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47400" y="3819050"/>
            <a:ext cx="57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Voice Activity Detection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detect which parts of a recording contain speech.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4225" y="3592599"/>
            <a:ext cx="2827699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5189325" y="1231025"/>
            <a:ext cx="3826800" cy="3376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2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75" y="932061"/>
            <a:ext cx="548700" cy="5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1228400" y="986200"/>
            <a:ext cx="24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design a VAD?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00" y="2144350"/>
            <a:ext cx="4396774" cy="22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443825" y="1520950"/>
            <a:ext cx="443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simple way would be to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energy thresholds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5151300" y="1691600"/>
            <a:ext cx="36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split the signal into small chunks.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5189325" y="1201575"/>
            <a:ext cx="19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Energy-based VAD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266800" y="2102550"/>
            <a:ext cx="3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 For each chunk we compute the energy: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6248" y="2741300"/>
            <a:ext cx="1377876" cy="6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5266800" y="3397950"/>
            <a:ext cx="19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 Apply a threshold: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629150" y="3759975"/>
            <a:ext cx="31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“0” (non-speech) if e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&lt; threshold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5629150" y="4101875"/>
            <a:ext cx="26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“1” (speech) if e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≥ threshold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5497575" y="3798150"/>
            <a:ext cx="158400" cy="730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2"/>
          <p:cNvCxnSpPr/>
          <p:nvPr/>
        </p:nvCxnSpPr>
        <p:spPr>
          <a:xfrm flipH="1" rot="10800000">
            <a:off x="6939750" y="2741300"/>
            <a:ext cx="826800" cy="1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" name="Google Shape;230;p22"/>
          <p:cNvSpPr txBox="1"/>
          <p:nvPr/>
        </p:nvSpPr>
        <p:spPr>
          <a:xfrm>
            <a:off x="7795975" y="2502750"/>
            <a:ext cx="126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Signal corresponding to chunk  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2"/>
          <p:cNvCxnSpPr/>
          <p:nvPr/>
        </p:nvCxnSpPr>
        <p:spPr>
          <a:xfrm rot="10800000">
            <a:off x="5629148" y="2808413"/>
            <a:ext cx="80400" cy="22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22"/>
          <p:cNvSpPr txBox="1"/>
          <p:nvPr/>
        </p:nvSpPr>
        <p:spPr>
          <a:xfrm>
            <a:off x="5452175" y="250537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Energy of chunk 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